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435" r:id="rId2"/>
    <p:sldId id="436" r:id="rId3"/>
    <p:sldId id="456" r:id="rId4"/>
    <p:sldId id="455" r:id="rId5"/>
    <p:sldId id="459" r:id="rId6"/>
    <p:sldId id="460" r:id="rId7"/>
    <p:sldId id="453" r:id="rId8"/>
    <p:sldId id="457" r:id="rId9"/>
    <p:sldId id="458" r:id="rId10"/>
    <p:sldId id="454" r:id="rId11"/>
    <p:sldId id="461" r:id="rId12"/>
    <p:sldId id="501" r:id="rId13"/>
    <p:sldId id="451" r:id="rId14"/>
    <p:sldId id="452" r:id="rId15"/>
    <p:sldId id="502" r:id="rId16"/>
    <p:sldId id="503" r:id="rId17"/>
    <p:sldId id="434" r:id="rId18"/>
    <p:sldId id="437" r:id="rId19"/>
    <p:sldId id="446" r:id="rId20"/>
    <p:sldId id="511" r:id="rId21"/>
    <p:sldId id="447" r:id="rId22"/>
    <p:sldId id="439" r:id="rId23"/>
    <p:sldId id="445" r:id="rId24"/>
    <p:sldId id="504" r:id="rId25"/>
    <p:sldId id="510" r:id="rId26"/>
    <p:sldId id="528" r:id="rId27"/>
    <p:sldId id="441" r:id="rId28"/>
    <p:sldId id="440" r:id="rId29"/>
    <p:sldId id="530" r:id="rId30"/>
    <p:sldId id="442" r:id="rId31"/>
    <p:sldId id="448" r:id="rId32"/>
    <p:sldId id="443" r:id="rId33"/>
    <p:sldId id="449" r:id="rId34"/>
    <p:sldId id="450" r:id="rId35"/>
    <p:sldId id="521" r:id="rId36"/>
    <p:sldId id="529" r:id="rId37"/>
    <p:sldId id="531" r:id="rId38"/>
    <p:sldId id="533" r:id="rId39"/>
    <p:sldId id="532" r:id="rId40"/>
    <p:sldId id="509" r:id="rId41"/>
    <p:sldId id="520" r:id="rId42"/>
    <p:sldId id="519" r:id="rId43"/>
    <p:sldId id="506" r:id="rId44"/>
    <p:sldId id="505" r:id="rId45"/>
    <p:sldId id="507" r:id="rId46"/>
    <p:sldId id="508" r:id="rId47"/>
    <p:sldId id="516" r:id="rId48"/>
    <p:sldId id="518" r:id="rId49"/>
    <p:sldId id="522" r:id="rId50"/>
    <p:sldId id="523" r:id="rId51"/>
    <p:sldId id="524" r:id="rId52"/>
    <p:sldId id="525" r:id="rId53"/>
    <p:sldId id="526" r:id="rId54"/>
    <p:sldId id="527" r:id="rId55"/>
    <p:sldId id="512" r:id="rId56"/>
    <p:sldId id="513" r:id="rId57"/>
    <p:sldId id="514" r:id="rId58"/>
    <p:sldId id="515" r:id="rId59"/>
    <p:sldId id="517" r:id="rId60"/>
    <p:sldId id="500" r:id="rId6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6"/>
    <p:restoredTop sz="94694"/>
  </p:normalViewPr>
  <p:slideViewPr>
    <p:cSldViewPr snapToGrid="0">
      <p:cViewPr varScale="1">
        <p:scale>
          <a:sx n="121" d="100"/>
          <a:sy n="121"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28.09.24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AdaBoost.M1 for base classifier that outputs one class label</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AdaBoost.M2 for base classifier that outputs class probabilities</a:t>
            </a: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13</a:t>
            </a:fld>
            <a:endParaRPr lang="en-CH"/>
          </a:p>
        </p:txBody>
      </p:sp>
    </p:spTree>
    <p:extLst>
      <p:ext uri="{BB962C8B-B14F-4D97-AF65-F5344CB8AC3E}">
        <p14:creationId xmlns:p14="http://schemas.microsoft.com/office/powerpoint/2010/main" val="2413372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Exact algo</a:t>
            </a:r>
          </a:p>
        </p:txBody>
      </p:sp>
      <p:sp>
        <p:nvSpPr>
          <p:cNvPr id="4" name="Slide Number Placeholder 3"/>
          <p:cNvSpPr>
            <a:spLocks noGrp="1"/>
          </p:cNvSpPr>
          <p:nvPr>
            <p:ph type="sldNum" sz="quarter" idx="5"/>
          </p:nvPr>
        </p:nvSpPr>
        <p:spPr/>
        <p:txBody>
          <a:bodyPr/>
          <a:lstStyle/>
          <a:p>
            <a:fld id="{EABEF8F0-99E7-A64C-81EC-FB14CBFB9F13}" type="slidenum">
              <a:rPr lang="en-CH" smtClean="0"/>
              <a:t>23</a:t>
            </a:fld>
            <a:endParaRPr lang="en-CH"/>
          </a:p>
        </p:txBody>
      </p:sp>
    </p:spTree>
    <p:extLst>
      <p:ext uri="{BB962C8B-B14F-4D97-AF65-F5344CB8AC3E}">
        <p14:creationId xmlns:p14="http://schemas.microsoft.com/office/powerpoint/2010/main" val="3116094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26</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32</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43096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60</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28.09.24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28.09.24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28.09.24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28.09.24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28.09.24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28.09.24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28.09.24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28.09.24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28.09.24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28.09.24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28.09.24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28.09.24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7.png"/><Relationship Id="rId18" Type="http://schemas.openxmlformats.org/officeDocument/2006/relationships/image" Target="../media/image17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66.png"/><Relationship Id="rId17" Type="http://schemas.openxmlformats.org/officeDocument/2006/relationships/image" Target="../media/image172.png"/><Relationship Id="rId2" Type="http://schemas.openxmlformats.org/officeDocument/2006/relationships/image" Target="../media/image1.png"/><Relationship Id="rId16"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69.png"/><Relationship Id="rId10" Type="http://schemas.openxmlformats.org/officeDocument/2006/relationships/image" Target="../media/image9.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68.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i.org/10.1023/A:101093340432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Classifier.html"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l.acm.org/doi/abs/10.5555/3091696.3091715"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hyperlink" Target="https://link.springer.com/article/10.1023/a:1007607513941" TargetMode="External"/><Relationship Id="rId2" Type="http://schemas.openxmlformats.org/officeDocument/2006/relationships/hyperlink" Target="https://proceedings.neurips.cc/paper_files/paper/1999/hash/96a93ba89a5b5c6c226e49b88973f46e-Abstract.html"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pulse/present-future-kdd-cup-competition-outsiders-ron-bekkerman/" TargetMode="External"/><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arxiv.org/abs/2106.03253"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0.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9.png"/><Relationship Id="rId2" Type="http://schemas.openxmlformats.org/officeDocument/2006/relationships/image" Target="../media/image175.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hyperlink" Target="https://catboost.ai/"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hyperlink" Target="https://dl.acm.org/doi/abs/10.1145/3292500.3330701" TargetMode="External"/><Relationship Id="rId3" Type="http://schemas.openxmlformats.org/officeDocument/2006/relationships/hyperlink" Target="https://github.com/hyperopt/hyperopt" TargetMode="External"/><Relationship Id="rId7" Type="http://schemas.openxmlformats.org/officeDocument/2006/relationships/hyperlink" Target="https://github.com/thuijskens/scikit-hyperband" TargetMode="External"/><Relationship Id="rId2" Type="http://schemas.openxmlformats.org/officeDocument/2006/relationships/hyperlink" Target="https://proceedings.neurips.cc/paper/2011/hash/86e8f7ab32cfd12577bc2619bc635690-Abstract.html" TargetMode="External"/><Relationship Id="rId1" Type="http://schemas.openxmlformats.org/officeDocument/2006/relationships/slideLayout" Target="../slideLayouts/slideLayout2.xml"/><Relationship Id="rId6" Type="http://schemas.openxmlformats.org/officeDocument/2006/relationships/hyperlink" Target="https://github.com/HIPS/Spearmint" TargetMode="External"/><Relationship Id="rId5" Type="http://schemas.openxmlformats.org/officeDocument/2006/relationships/hyperlink" Target="https://scikit-optimize.github.io/" TargetMode="External"/><Relationship Id="rId4" Type="http://schemas.openxmlformats.org/officeDocument/2006/relationships/hyperlink" Target="https://github.com/genixpro/hypermax" TargetMode="External"/><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l.acm.org/doi/abs/10.5555/2188385.2188395"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49.png"/><Relationship Id="rId4" Type="http://schemas.openxmlformats.org/officeDocument/2006/relationships/image" Target="../media/image197.png"/></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2.png"/><Relationship Id="rId5" Type="http://schemas.openxmlformats.org/officeDocument/2006/relationships/image" Target="../media/image50.png"/><Relationship Id="rId4" Type="http://schemas.openxmlformats.org/officeDocument/2006/relationships/image" Target="../media/image200.png"/></Relationships>
</file>

<file path=ppt/slides/_rels/slide34.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1.png"/><Relationship Id="rId3" Type="http://schemas.openxmlformats.org/officeDocument/2006/relationships/image" Target="../media/image204.png"/><Relationship Id="rId7" Type="http://schemas.openxmlformats.org/officeDocument/2006/relationships/image" Target="../media/image52.png"/><Relationship Id="rId12" Type="http://schemas.openxmlformats.org/officeDocument/2006/relationships/image" Target="../media/image2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7.png"/><Relationship Id="rId11" Type="http://schemas.openxmlformats.org/officeDocument/2006/relationships/image" Target="../media/image213.png"/><Relationship Id="rId5" Type="http://schemas.openxmlformats.org/officeDocument/2006/relationships/image" Target="../media/image206.png"/><Relationship Id="rId10" Type="http://schemas.openxmlformats.org/officeDocument/2006/relationships/image" Target="../media/image212.png"/><Relationship Id="rId4" Type="http://schemas.openxmlformats.org/officeDocument/2006/relationships/image" Target="../media/image51.png"/><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hyperlink" Target="https://www.cell.com/immunity/abstract/S1074-7613(23)00406-5" TargetMode="External"/><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hyperlink" Target="https://doi.org/10.1186/1471-2105-7-91" TargetMode="Externa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https://scikit-learn.org/stable/auto_examples/tree/plot_iris_dtc.html#sphx-glr-auto-examples-tree-plot-iris-dtc-py"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https://doi.org/10.1145/2939672.2939778"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hyperlink" Target="https://christophm.github.io/interpretable-ml-book/"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hyperlink" Target="https://proceedings.neurips.cc/paper_files/paper/2022/hash/65398a0eba88c9b4a1c38ae405b125ef-Abstract-Datasets_and_Benchmarks.html" TargetMode="External"/><Relationship Id="rId2" Type="http://schemas.openxmlformats.org/officeDocument/2006/relationships/hyperlink" Target="http://arxiv.org/abs/2202.01602"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open-xai.github.io/"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nature.com/articles/s41592-024-02359-7"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i.org/10.1145/2939672.2939778"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11.png"/><Relationship Id="rId2" Type="http://schemas.openxmlformats.org/officeDocument/2006/relationships/image" Target="../media/image58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10.png"/><Relationship Id="rId4" Type="http://schemas.openxmlformats.org/officeDocument/2006/relationships/image" Target="../media/image600.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1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1802.03888" TargetMode="External"/><Relationship Id="rId7" Type="http://schemas.openxmlformats.org/officeDocument/2006/relationships/image" Target="../media/image11.png"/><Relationship Id="rId2" Type="http://schemas.openxmlformats.org/officeDocument/2006/relationships/hyperlink" Target="http://link.springer.com/10.1007/978-3-642-20267-4_3"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hyperlink" Target="https://github.com/slundberg/shap" TargetMode="External"/><Relationship Id="rId4" Type="http://schemas.openxmlformats.org/officeDocument/2006/relationships/hyperlink" Target="https://proceedings.neurips.cc/paper/2017/file/8a20a8621978632d76c43dfd28b67767-Paper.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www.cell.com/immunity/abstract/S1074-7613(23)00406-5"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doi.org/10.1007/BF00058655"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7C4C0C1B-9918-F609-5796-8EB53D036995}"/>
              </a:ext>
            </a:extLst>
          </p:cNvPr>
          <p:cNvPicPr>
            <a:picLocks noChangeAspect="1"/>
          </p:cNvPicPr>
          <p:nvPr/>
        </p:nvPicPr>
        <p:blipFill>
          <a:blip r:embed="rId2"/>
          <a:stretch>
            <a:fillRect/>
          </a:stretch>
        </p:blipFill>
        <p:spPr>
          <a:xfrm>
            <a:off x="7178866" y="3832283"/>
            <a:ext cx="3403906" cy="2316016"/>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BB78DC-1489-7654-FBA9-DE9200DCEA94}"/>
                  </a:ext>
                </a:extLst>
              </p:cNvPr>
              <p:cNvSpPr>
                <a:spLocks noGrp="1"/>
              </p:cNvSpPr>
              <p:nvPr>
                <p:ph idx="1"/>
              </p:nvPr>
            </p:nvSpPr>
            <p:spPr>
              <a:xfrm>
                <a:off x="838200" y="1488281"/>
                <a:ext cx="10515600" cy="4351338"/>
              </a:xfrm>
            </p:spPr>
            <p:txBody>
              <a:bodyPr/>
              <a:lstStyle/>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𝒟</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 1≤</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𝑚</m:t>
                        </m:r>
                      </m:sup>
                    </m:sSup>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endParaRPr lang="fr-CH" dirty="0">
                  <a:solidFill>
                    <a:srgbClr val="0070C0"/>
                  </a:solidFill>
                  <a:ea typeface="Cambria Math" panose="02040503050406030204" pitchFamily="18" charset="0"/>
                </a:endParaRPr>
              </a:p>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0" smtClean="0">
                        <a:solidFill>
                          <a:srgbClr val="0070C0"/>
                        </a:solidFill>
                        <a:latin typeface="Cambria Math" panose="02040503050406030204" pitchFamily="18" charset="0"/>
                        <a:ea typeface="Cambria Math" panose="02040503050406030204" pitchFamily="18" charset="0"/>
                      </a:rPr>
                      <m:t>, </m:t>
                    </m:r>
                  </m:oMath>
                </a14:m>
                <a:endParaRPr lang="fr-CH" dirty="0">
                  <a:solidFill>
                    <a:srgbClr val="0070C0"/>
                  </a:solidFill>
                </a:endParaRPr>
              </a:p>
              <a:p>
                <a:pPr lvl="1"/>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𝒯</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𝒗</m:t>
                            </m:r>
                          </m:e>
                          <m:sub>
                            <m:r>
                              <a:rPr lang="fr-CH" b="0" i="1" smtClean="0">
                                <a:solidFill>
                                  <a:srgbClr val="0070C0"/>
                                </a:solidFill>
                                <a:latin typeface="Cambria Math" panose="02040503050406030204" pitchFamily="18" charset="0"/>
                                <a:ea typeface="Cambria Math" panose="02040503050406030204" pitchFamily="18" charset="0"/>
                              </a:rPr>
                              <m:t>𝑞</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sub>
                        </m:sSub>
                      </m:e>
                    </m:d>
                    <m:r>
                      <a:rPr lang="fr-CH" b="0" i="1" smtClean="0">
                        <a:solidFill>
                          <a:srgbClr val="0070C0"/>
                        </a:solidFill>
                        <a:latin typeface="Cambria Math" panose="02040503050406030204" pitchFamily="18" charset="0"/>
                        <a:ea typeface="Cambria Math" panose="02040503050406030204" pitchFamily="18" charset="0"/>
                      </a:rPr>
                      <m:t>, </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𝑚</m:t>
                            </m:r>
                          </m:sup>
                        </m:sSup>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𝑇</m:t>
                            </m:r>
                          </m:e>
                        </m:d>
                        <m:r>
                          <a:rPr lang="fr-CH" b="0" i="1" smtClean="0">
                            <a:solidFill>
                              <a:srgbClr val="0070C0"/>
                            </a:solidFill>
                            <a:latin typeface="Cambria Math" panose="02040503050406030204" pitchFamily="18" charset="0"/>
                            <a:ea typeface="Cambria Math" panose="02040503050406030204" pitchFamily="18" charset="0"/>
                          </a:rPr>
                          <m:t>, </m:t>
                        </m:r>
                        <m:r>
                          <a:rPr lang="fr-CH" b="1" i="1" smtClean="0">
                            <a:solidFill>
                              <a:srgbClr val="0070C0"/>
                            </a:solidFill>
                            <a:latin typeface="Cambria Math" panose="02040503050406030204" pitchFamily="18" charset="0"/>
                            <a:ea typeface="Cambria Math" panose="02040503050406030204" pitchFamily="18" charset="0"/>
                          </a:rPr>
                          <m:t>𝒗</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𝑇</m:t>
                            </m:r>
                          </m:sup>
                        </m:sSup>
                      </m:e>
                    </m:d>
                    <m:r>
                      <a:rPr lang="fr-CH" b="0" i="1"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number</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of</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leafes</m:t>
                    </m:r>
                  </m:oMath>
                </a14:m>
                <a:r>
                  <a:rPr lang="en-CH" dirty="0">
                    <a:solidFill>
                      <a:srgbClr val="0070C0"/>
                    </a:solidFill>
                  </a:rPr>
                  <a:t> </a:t>
                </a:r>
              </a:p>
            </p:txBody>
          </p:sp>
        </mc:Choice>
        <mc:Fallback xmlns="">
          <p:sp>
            <p:nvSpPr>
              <p:cNvPr id="3" name="Content Placeholder 2">
                <a:extLst>
                  <a:ext uri="{FF2B5EF4-FFF2-40B4-BE49-F238E27FC236}">
                    <a16:creationId xmlns:a16="http://schemas.microsoft.com/office/drawing/2014/main" id="{E0BB78DC-1489-7654-FBA9-DE9200DCEA94}"/>
                  </a:ext>
                </a:extLst>
              </p:cNvPr>
              <p:cNvSpPr>
                <a:spLocks noGrp="1" noRot="1" noChangeAspect="1" noMove="1" noResize="1" noEditPoints="1" noAdjustHandles="1" noChangeArrowheads="1" noChangeShapeType="1" noTextEdit="1"/>
              </p:cNvSpPr>
              <p:nvPr>
                <p:ph idx="1"/>
              </p:nvPr>
            </p:nvSpPr>
            <p:spPr>
              <a:xfrm>
                <a:off x="838200" y="1488281"/>
                <a:ext cx="10515600" cy="4351338"/>
              </a:xfrm>
              <a:blipFill>
                <a:blip r:embed="rId3"/>
                <a:stretch>
                  <a:fillRect l="-1086" t="-2041"/>
                </a:stretch>
              </a:blipFill>
            </p:spPr>
            <p:txBody>
              <a:bodyPr/>
              <a:lstStyle/>
              <a:p>
                <a:r>
                  <a:rPr lang="en-CH">
                    <a:noFill/>
                  </a:rPr>
                  <a:t> </a:t>
                </a:r>
              </a:p>
            </p:txBody>
          </p:sp>
        </mc:Fallback>
      </mc:AlternateContent>
      <p:grpSp>
        <p:nvGrpSpPr>
          <p:cNvPr id="24" name="Group 23">
            <a:extLst>
              <a:ext uri="{FF2B5EF4-FFF2-40B4-BE49-F238E27FC236}">
                <a16:creationId xmlns:a16="http://schemas.microsoft.com/office/drawing/2014/main" id="{45478B49-750E-4C51-1AE0-898A7D72A6F9}"/>
              </a:ext>
            </a:extLst>
          </p:cNvPr>
          <p:cNvGrpSpPr/>
          <p:nvPr/>
        </p:nvGrpSpPr>
        <p:grpSpPr>
          <a:xfrm>
            <a:off x="1498294" y="3496285"/>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54743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547431" y="4631022"/>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42371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423711" y="5356299"/>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423711" y="4076507"/>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509311" y="5673952"/>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625248" y="4631022"/>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800736" y="3591239"/>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76614" cy="276999"/>
                </a:xfrm>
                <a:prstGeom prst="rect">
                  <a:avLst/>
                </a:prstGeom>
                <a:blipFill>
                  <a:blip r:embed="rId7"/>
                  <a:stretch>
                    <a:fillRect l="-13043" r="-4348"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384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261611" y="639870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261611" y="6398708"/>
                <a:ext cx="276101" cy="276999"/>
              </a:xfrm>
              <a:prstGeom prst="rect">
                <a:avLst/>
              </a:prstGeom>
              <a:blipFill>
                <a:blip r:embed="rId12"/>
                <a:stretch>
                  <a:fillRect l="-13636" r="-9091"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416546"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416546" y="6407887"/>
                <a:ext cx="281423" cy="276999"/>
              </a:xfrm>
              <a:prstGeom prst="rect">
                <a:avLst/>
              </a:prstGeom>
              <a:blipFill>
                <a:blip r:embed="rId13"/>
                <a:stretch>
                  <a:fillRect l="-8333" r="-4167"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551285"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551285" y="6407887"/>
                <a:ext cx="281423" cy="276999"/>
              </a:xfrm>
              <a:prstGeom prst="rect">
                <a:avLst/>
              </a:prstGeom>
              <a:blipFill>
                <a:blip r:embed="rId14"/>
                <a:stretch>
                  <a:fillRect l="-13043" r="-4348"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136056" y="55375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136056" y="5537554"/>
                <a:ext cx="277768" cy="276999"/>
              </a:xfrm>
              <a:prstGeom prst="rect">
                <a:avLst/>
              </a:prstGeom>
              <a:blipFill>
                <a:blip r:embed="rId15"/>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145235" y="5249277"/>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145235" y="5249277"/>
                <a:ext cx="283091" cy="276999"/>
              </a:xfrm>
              <a:prstGeom prst="rect">
                <a:avLst/>
              </a:prstGeom>
              <a:blipFill>
                <a:blip r:embed="rId16"/>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145235" y="4489114"/>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145235" y="4489114"/>
                <a:ext cx="283091" cy="276999"/>
              </a:xfrm>
              <a:prstGeom prst="rect">
                <a:avLst/>
              </a:prstGeom>
              <a:blipFill>
                <a:blip r:embed="rId17"/>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165431" y="3958467"/>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165431" y="3958467"/>
                <a:ext cx="273215" cy="276999"/>
              </a:xfrm>
              <a:prstGeom prst="rect">
                <a:avLst/>
              </a:prstGeom>
              <a:blipFill>
                <a:blip r:embed="rId18"/>
                <a:stretch>
                  <a:fillRect l="-17391" r="-4348" b="-26087"/>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459361" y="3496285"/>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259948" y="4435883"/>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87926" y="5664775"/>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91956" y="5619921"/>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964252" y="6143910"/>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90353" y="6440685"/>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76D1-2BFD-3F78-EC6A-EED97CE34F8C}"/>
              </a:ext>
            </a:extLst>
          </p:cNvPr>
          <p:cNvSpPr>
            <a:spLocks noGrp="1"/>
          </p:cNvSpPr>
          <p:nvPr>
            <p:ph type="title"/>
          </p:nvPr>
        </p:nvSpPr>
        <p:spPr/>
        <p:txBody>
          <a:bodyPr/>
          <a:lstStyle/>
          <a:p>
            <a:r>
              <a:rPr lang="en-CH" dirty="0"/>
              <a:t>Random Forest</a:t>
            </a:r>
          </a:p>
        </p:txBody>
      </p:sp>
      <p:sp>
        <p:nvSpPr>
          <p:cNvPr id="3" name="Content Placeholder 2">
            <a:extLst>
              <a:ext uri="{FF2B5EF4-FFF2-40B4-BE49-F238E27FC236}">
                <a16:creationId xmlns:a16="http://schemas.microsoft.com/office/drawing/2014/main" id="{AE87AE6C-2E9D-C1C5-6CF8-118DB99DA422}"/>
              </a:ext>
            </a:extLst>
          </p:cNvPr>
          <p:cNvSpPr>
            <a:spLocks noGrp="1"/>
          </p:cNvSpPr>
          <p:nvPr>
            <p:ph idx="1"/>
          </p:nvPr>
        </p:nvSpPr>
        <p:spPr/>
        <p:txBody>
          <a:bodyPr>
            <a:normAutofit fontScale="92500"/>
          </a:bodyPr>
          <a:lstStyle/>
          <a:p>
            <a:r>
              <a:rPr lang="en-CH" dirty="0">
                <a:solidFill>
                  <a:srgbClr val="0070C0"/>
                </a:solidFill>
              </a:rPr>
              <a:t>Bootstrapped samples in bagging are similar and produce correlated base model outputs, which decreases </a:t>
            </a:r>
            <a:r>
              <a:rPr lang="en-GB" dirty="0">
                <a:solidFill>
                  <a:srgbClr val="0070C0"/>
                </a:solidFill>
              </a:rPr>
              <a:t>the </a:t>
            </a:r>
            <a:r>
              <a:rPr lang="en-CH" dirty="0">
                <a:solidFill>
                  <a:srgbClr val="0070C0"/>
                </a:solidFill>
              </a:rPr>
              <a:t>efficiency of bagging.</a:t>
            </a:r>
          </a:p>
          <a:p>
            <a:r>
              <a:rPr lang="en-CH" dirty="0">
                <a:solidFill>
                  <a:srgbClr val="0070C0"/>
                </a:solidFill>
              </a:rPr>
              <a:t>Random Forest is a bagging approach where both data items and features are sampled in order to de-correlate the trees.</a:t>
            </a:r>
          </a:p>
          <a:p>
            <a:r>
              <a:rPr lang="en-CH" dirty="0">
                <a:solidFill>
                  <a:srgbClr val="0070C0"/>
                </a:solidFill>
              </a:rPr>
              <a:t>A pred</a:t>
            </a:r>
            <a:r>
              <a:rPr lang="en-GB" dirty="0">
                <a:solidFill>
                  <a:srgbClr val="0070C0"/>
                </a:solidFill>
              </a:rPr>
              <a:t>e</a:t>
            </a:r>
            <a:r>
              <a:rPr lang="en-CH" dirty="0">
                <a:solidFill>
                  <a:srgbClr val="0070C0"/>
                </a:solidFill>
              </a:rPr>
              <a:t>fined number of features is sampled at each decision node in the tree. The splits in that node can only involve the selected features.</a:t>
            </a:r>
          </a:p>
          <a:p>
            <a:r>
              <a:rPr lang="en-CH" dirty="0">
                <a:solidFill>
                  <a:srgbClr val="0070C0"/>
                </a:solidFill>
              </a:rPr>
              <a:t>Base trees can be pruned with the </a:t>
            </a:r>
            <a:r>
              <a:rPr lang="en-GB" dirty="0">
                <a:solidFill>
                  <a:srgbClr val="0070C0"/>
                </a:solidFill>
              </a:rPr>
              <a:t>m</a:t>
            </a:r>
            <a:r>
              <a:rPr lang="en-CH" dirty="0">
                <a:solidFill>
                  <a:srgbClr val="0070C0"/>
                </a:solidFill>
              </a:rPr>
              <a:t>ax_depth, </a:t>
            </a:r>
            <a:r>
              <a:rPr lang="en-GB" dirty="0" err="1">
                <a:solidFill>
                  <a:srgbClr val="0070C0"/>
                </a:solidFill>
              </a:rPr>
              <a:t>max_leaf_nodes</a:t>
            </a:r>
            <a:r>
              <a:rPr lang="en-GB" dirty="0">
                <a:solidFill>
                  <a:srgbClr val="0070C0"/>
                </a:solidFill>
              </a:rPr>
              <a:t>, </a:t>
            </a:r>
            <a:r>
              <a:rPr lang="en-GB" dirty="0" err="1">
                <a:solidFill>
                  <a:srgbClr val="0070C0"/>
                </a:solidFill>
              </a:rPr>
              <a:t>min_samples_leaf</a:t>
            </a:r>
            <a:r>
              <a:rPr lang="en-CH" dirty="0">
                <a:solidFill>
                  <a:srgbClr val="0070C0"/>
                </a:solidFill>
              </a:rPr>
              <a:t>, … hyperparameters</a:t>
            </a:r>
          </a:p>
          <a:p>
            <a:endParaRPr lang="en-CH" dirty="0">
              <a:solidFill>
                <a:srgbClr val="0070C0"/>
              </a:solidFill>
            </a:endParaRPr>
          </a:p>
          <a:p>
            <a:r>
              <a:rPr lang="en-CH" dirty="0">
                <a:solidFill>
                  <a:srgbClr val="0070C0"/>
                </a:solidFill>
                <a:hlinkClick r:id="rId2"/>
              </a:rPr>
              <a:t>Breiman, Machine Learning, 2001</a:t>
            </a:r>
            <a:endParaRPr lang="en-CH" dirty="0">
              <a:solidFill>
                <a:srgbClr val="0070C0"/>
              </a:solidFill>
            </a:endParaRPr>
          </a:p>
        </p:txBody>
      </p:sp>
      <p:pic>
        <p:nvPicPr>
          <p:cNvPr id="4" name="Picture 3">
            <a:extLst>
              <a:ext uri="{FF2B5EF4-FFF2-40B4-BE49-F238E27FC236}">
                <a16:creationId xmlns:a16="http://schemas.microsoft.com/office/drawing/2014/main" id="{6758CB34-C8CC-273A-F502-76226F1F288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8A5854E-35EE-3DC6-0A67-E127116959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612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CA966-DFB7-C337-7884-667931CF24DB}"/>
              </a:ext>
            </a:extLst>
          </p:cNvPr>
          <p:cNvSpPr>
            <a:spLocks noGrp="1"/>
          </p:cNvSpPr>
          <p:nvPr>
            <p:ph type="title"/>
          </p:nvPr>
        </p:nvSpPr>
        <p:spPr/>
        <p:txBody>
          <a:bodyPr/>
          <a:lstStyle/>
          <a:p>
            <a:r>
              <a:rPr lang="en-CH" dirty="0"/>
              <a:t>Random Forest</a:t>
            </a:r>
          </a:p>
        </p:txBody>
      </p:sp>
      <p:pic>
        <p:nvPicPr>
          <p:cNvPr id="5" name="Picture 4">
            <a:extLst>
              <a:ext uri="{FF2B5EF4-FFF2-40B4-BE49-F238E27FC236}">
                <a16:creationId xmlns:a16="http://schemas.microsoft.com/office/drawing/2014/main" id="{17E76E37-C617-A200-66FB-FDC9AE6732BF}"/>
              </a:ext>
            </a:extLst>
          </p:cNvPr>
          <p:cNvPicPr>
            <a:picLocks noChangeAspect="1"/>
          </p:cNvPicPr>
          <p:nvPr/>
        </p:nvPicPr>
        <p:blipFill>
          <a:blip r:embed="rId2"/>
          <a:stretch>
            <a:fillRect/>
          </a:stretch>
        </p:blipFill>
        <p:spPr>
          <a:xfrm>
            <a:off x="4759036" y="838023"/>
            <a:ext cx="6841837" cy="5128667"/>
          </a:xfrm>
          <a:prstGeom prst="rect">
            <a:avLst/>
          </a:prstGeom>
        </p:spPr>
      </p:pic>
      <p:sp>
        <p:nvSpPr>
          <p:cNvPr id="6" name="TextBox 5">
            <a:extLst>
              <a:ext uri="{FF2B5EF4-FFF2-40B4-BE49-F238E27FC236}">
                <a16:creationId xmlns:a16="http://schemas.microsoft.com/office/drawing/2014/main" id="{B545564A-00CE-D188-1D91-5CF635880FC1}"/>
              </a:ext>
            </a:extLst>
          </p:cNvPr>
          <p:cNvSpPr txBox="1"/>
          <p:nvPr/>
        </p:nvSpPr>
        <p:spPr>
          <a:xfrm>
            <a:off x="6340187" y="6123543"/>
            <a:ext cx="3679533" cy="369332"/>
          </a:xfrm>
          <a:prstGeom prst="rect">
            <a:avLst/>
          </a:prstGeom>
          <a:noFill/>
        </p:spPr>
        <p:txBody>
          <a:bodyPr wrap="none" rtlCol="0">
            <a:spAutoFit/>
          </a:bodyPr>
          <a:lstStyle/>
          <a:p>
            <a:r>
              <a:rPr lang="en-CH" dirty="0">
                <a:hlinkClick r:id="rId3"/>
              </a:rPr>
              <a:t>RandomForestClassifier on sklearn</a:t>
            </a:r>
            <a:endParaRPr lang="en-CH" dirty="0"/>
          </a:p>
        </p:txBody>
      </p:sp>
      <p:pic>
        <p:nvPicPr>
          <p:cNvPr id="2" name="Picture 1">
            <a:extLst>
              <a:ext uri="{FF2B5EF4-FFF2-40B4-BE49-F238E27FC236}">
                <a16:creationId xmlns:a16="http://schemas.microsoft.com/office/drawing/2014/main" id="{978A31FA-55D4-9C68-BC9B-C8BA1FCACC3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337FB0C-0641-EB1B-0B9C-72E96B4DE2B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147692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a:bodyPr>
          <a:lstStyle/>
          <a:p>
            <a:r>
              <a:rPr lang="en-CH" dirty="0">
                <a:solidFill>
                  <a:srgbClr val="0070C0"/>
                </a:solidFill>
              </a:rPr>
              <a:t>Bagging algorithms and RF can  decrease the variance, but they cannot efficiently correct the bias of a w</a:t>
            </a:r>
            <a:r>
              <a:rPr lang="en-GB" dirty="0" err="1">
                <a:solidFill>
                  <a:srgbClr val="0070C0"/>
                </a:solidFill>
              </a:rPr>
              <a:t>ea</a:t>
            </a:r>
            <a:r>
              <a:rPr lang="en-CH" dirty="0">
                <a:solidFill>
                  <a:srgbClr val="0070C0"/>
                </a:solidFill>
              </a:rPr>
              <a:t>k classifier.</a:t>
            </a:r>
          </a:p>
          <a:p>
            <a:r>
              <a:rPr lang="en-CH" dirty="0">
                <a:solidFill>
                  <a:srgbClr val="0070C0"/>
                </a:solidFill>
              </a:rPr>
              <a:t>The AdaBoost algorithm (</a:t>
            </a:r>
            <a:r>
              <a:rPr lang="en-CH" dirty="0">
                <a:solidFill>
                  <a:srgbClr val="0070C0"/>
                </a:solidFill>
                <a:hlinkClick r:id="rId2"/>
              </a:rPr>
              <a:t>Freund &amp; Shapire, ICML, 1996</a:t>
            </a:r>
            <a:r>
              <a:rPr lang="en-CH" dirty="0">
                <a:solidFill>
                  <a:srgbClr val="0070C0"/>
                </a:solidFill>
              </a:rPr>
              <a:t>) corrects the bias too, and offers a very powerful method, which works well for many data types.</a:t>
            </a:r>
          </a:p>
          <a:p>
            <a:r>
              <a:rPr lang="en-CH" dirty="0">
                <a:solidFill>
                  <a:srgbClr val="0070C0"/>
                </a:solidFill>
              </a:rPr>
              <a:t>In each iteration, boosting tries to correct the error of the previous iteration by increasing the weights of the misclassified data items. </a:t>
            </a:r>
          </a:p>
          <a:p>
            <a:r>
              <a:rPr lang="en-CH" dirty="0">
                <a:solidFill>
                  <a:srgbClr val="0070C0"/>
                </a:solidFill>
              </a:rPr>
              <a:t>The current classifier focuses on those misclassified data points and is added to </a:t>
            </a:r>
            <a:r>
              <a:rPr lang="en-GB" dirty="0">
                <a:solidFill>
                  <a:srgbClr val="0070C0"/>
                </a:solidFill>
              </a:rPr>
              <a:t>the </a:t>
            </a:r>
            <a:r>
              <a:rPr lang="en-CH" dirty="0">
                <a:solidFill>
                  <a:srgbClr val="0070C0"/>
                </a:solidFill>
              </a:rPr>
              <a:t>previous classifiers.</a:t>
            </a: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AdaBoost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a:xfrm>
                <a:off x="838200" y="1552143"/>
                <a:ext cx="10515600" cy="4351338"/>
              </a:xfrm>
            </p:spPr>
            <p:txBody>
              <a:bodyPr>
                <a:normAutofit/>
              </a:bodyPr>
              <a:lstStyle/>
              <a:p>
                <a:r>
                  <a:rPr lang="en-CH" dirty="0">
                    <a:solidFill>
                      <a:srgbClr val="0070C0"/>
                    </a:solidFill>
                  </a:rPr>
                  <a:t>Let’s assume that weak classifiers can deal with weighted data items, where each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has a different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𝐷</m:t>
                        </m:r>
                      </m:e>
                      <m:sub>
                        <m:r>
                          <a:rPr lang="fr-CH" i="1">
                            <a:solidFill>
                              <a:srgbClr val="0070C0"/>
                            </a:solidFill>
                            <a:latin typeface="Cambria Math" panose="02040503050406030204" pitchFamily="18" charset="0"/>
                          </a:rPr>
                          <m:t>𝑖</m:t>
                        </m:r>
                      </m:sub>
                    </m:sSub>
                  </m:oMath>
                </a14:m>
                <a:r>
                  <a:rPr lang="en-CH" dirty="0">
                    <a:solidFill>
                      <a:srgbClr val="0070C0"/>
                    </a:solidFill>
                  </a:rPr>
                  <a:t>.</a:t>
                </a:r>
              </a:p>
              <a:p>
                <a:r>
                  <a:rPr lang="en-CH" dirty="0">
                    <a:solidFill>
                      <a:srgbClr val="0070C0"/>
                    </a:solidFill>
                  </a:rPr>
                  <a:t>If all weak classifiers</a:t>
                </a:r>
                <a:br>
                  <a:rPr lang="en-CH" dirty="0">
                    <a:solidFill>
                      <a:srgbClr val="0070C0"/>
                    </a:solidFill>
                  </a:rPr>
                </a:br>
                <a:r>
                  <a:rPr lang="en-CH" dirty="0">
                    <a:solidFill>
                      <a:srgbClr val="0070C0"/>
                    </a:solidFill>
                  </a:rPr>
                  <a:t>are better than random</a:t>
                </a:r>
                <a:br>
                  <a:rPr lang="en-CH" dirty="0">
                    <a:solidFill>
                      <a:srgbClr val="0070C0"/>
                    </a:solidFill>
                  </a:rPr>
                </a:br>
                <a:r>
                  <a:rPr lang="en-CH" dirty="0">
                    <a:solidFill>
                      <a:srgbClr val="0070C0"/>
                    </a:solidFill>
                  </a:rPr>
                  <a:t>AdaBoost will quickly</a:t>
                </a:r>
                <a:br>
                  <a:rPr lang="en-CH" dirty="0">
                    <a:solidFill>
                      <a:srgbClr val="0070C0"/>
                    </a:solidFill>
                  </a:rPr>
                </a:br>
                <a:r>
                  <a:rPr lang="en-CH" dirty="0">
                    <a:solidFill>
                      <a:srgbClr val="0070C0"/>
                    </a:solidFill>
                  </a:rPr>
                  <a:t>converge to the correct </a:t>
                </a:r>
                <a:br>
                  <a:rPr lang="en-CH" dirty="0">
                    <a:solidFill>
                      <a:srgbClr val="0070C0"/>
                    </a:solidFill>
                  </a:rPr>
                </a:br>
                <a:r>
                  <a:rPr lang="en-CH" dirty="0">
                    <a:solidFill>
                      <a:srgbClr val="0070C0"/>
                    </a:solidFill>
                  </a:rPr>
                  <a:t>solution!</a:t>
                </a:r>
              </a:p>
            </p:txBody>
          </p:sp>
        </mc:Choice>
        <mc:Fallback xmlns="">
          <p:sp>
            <p:nvSpPr>
              <p:cNvPr id="5" name="Content Placeholder 4">
                <a:extLst>
                  <a:ext uri="{FF2B5EF4-FFF2-40B4-BE49-F238E27FC236}">
                    <a16:creationId xmlns:a16="http://schemas.microsoft.com/office/drawing/2014/main" id="{BE6656F5-4998-8E5A-6FE5-82232B4EED7B}"/>
                  </a:ext>
                </a:extLst>
              </p:cNvPr>
              <p:cNvSpPr>
                <a:spLocks noGrp="1" noRot="1" noChangeAspect="1" noMove="1" noResize="1" noEditPoints="1" noAdjustHandles="1" noChangeArrowheads="1" noChangeShapeType="1" noTextEdit="1"/>
              </p:cNvSpPr>
              <p:nvPr>
                <p:ph idx="1"/>
              </p:nvPr>
            </p:nvSpPr>
            <p:spPr>
              <a:xfrm>
                <a:off x="838200" y="1552143"/>
                <a:ext cx="10515600" cy="4351338"/>
              </a:xfrm>
              <a:blipFill>
                <a:blip r:embed="rId3"/>
                <a:stretch>
                  <a:fillRect l="-1086" t="-2332"/>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4A927787-CBDD-B642-A887-0EEBED0C31E0}"/>
              </a:ext>
            </a:extLst>
          </p:cNvPr>
          <p:cNvPicPr>
            <a:picLocks noChangeAspect="1"/>
          </p:cNvPicPr>
          <p:nvPr/>
        </p:nvPicPr>
        <p:blipFill>
          <a:blip r:embed="rId4"/>
          <a:stretch>
            <a:fillRect/>
          </a:stretch>
        </p:blipFill>
        <p:spPr>
          <a:xfrm>
            <a:off x="5193145" y="2766116"/>
            <a:ext cx="6666345" cy="3643631"/>
          </a:xfrm>
          <a:prstGeom prst="rect">
            <a:avLst/>
          </a:prstGeom>
        </p:spPr>
      </p:pic>
      <p:pic>
        <p:nvPicPr>
          <p:cNvPr id="2" name="Picture 1">
            <a:extLst>
              <a:ext uri="{FF2B5EF4-FFF2-40B4-BE49-F238E27FC236}">
                <a16:creationId xmlns:a16="http://schemas.microsoft.com/office/drawing/2014/main" id="{FAF36E19-7C9C-5F62-EE5D-45AA07A9DA7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AEA352A8-129D-0690-92B0-E0568FABAB2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06644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AdaBoost</a:t>
            </a:r>
          </a:p>
        </p:txBody>
      </p:sp>
      <p:pic>
        <p:nvPicPr>
          <p:cNvPr id="4" name="Picture 3">
            <a:extLst>
              <a:ext uri="{FF2B5EF4-FFF2-40B4-BE49-F238E27FC236}">
                <a16:creationId xmlns:a16="http://schemas.microsoft.com/office/drawing/2014/main" id="{FA6F9370-4FE7-B6E9-9869-A7D50BE5D0FB}"/>
              </a:ext>
            </a:extLst>
          </p:cNvPr>
          <p:cNvPicPr>
            <a:picLocks noChangeAspect="1"/>
          </p:cNvPicPr>
          <p:nvPr/>
        </p:nvPicPr>
        <p:blipFill>
          <a:blip r:embed="rId2"/>
          <a:stretch>
            <a:fillRect/>
          </a:stretch>
        </p:blipFill>
        <p:spPr>
          <a:xfrm>
            <a:off x="602673" y="1499155"/>
            <a:ext cx="3248892" cy="2339202"/>
          </a:xfrm>
          <a:prstGeom prst="rect">
            <a:avLst/>
          </a:prstGeom>
        </p:spPr>
      </p:pic>
      <p:pic>
        <p:nvPicPr>
          <p:cNvPr id="6" name="Picture 5">
            <a:extLst>
              <a:ext uri="{FF2B5EF4-FFF2-40B4-BE49-F238E27FC236}">
                <a16:creationId xmlns:a16="http://schemas.microsoft.com/office/drawing/2014/main" id="{645ACDA0-4041-016C-5BBA-C52ACEAB39D8}"/>
              </a:ext>
            </a:extLst>
          </p:cNvPr>
          <p:cNvPicPr>
            <a:picLocks noChangeAspect="1"/>
          </p:cNvPicPr>
          <p:nvPr/>
        </p:nvPicPr>
        <p:blipFill>
          <a:blip r:embed="rId3"/>
          <a:stretch>
            <a:fillRect/>
          </a:stretch>
        </p:blipFill>
        <p:spPr>
          <a:xfrm>
            <a:off x="602673" y="4034485"/>
            <a:ext cx="3248892" cy="2339202"/>
          </a:xfrm>
          <a:prstGeom prst="rect">
            <a:avLst/>
          </a:prstGeom>
        </p:spPr>
      </p:pic>
      <p:pic>
        <p:nvPicPr>
          <p:cNvPr id="7" name="Picture 6">
            <a:extLst>
              <a:ext uri="{FF2B5EF4-FFF2-40B4-BE49-F238E27FC236}">
                <a16:creationId xmlns:a16="http://schemas.microsoft.com/office/drawing/2014/main" id="{CB805F59-9A13-9074-D7E2-F629493CAC55}"/>
              </a:ext>
            </a:extLst>
          </p:cNvPr>
          <p:cNvPicPr>
            <a:picLocks noChangeAspect="1"/>
          </p:cNvPicPr>
          <p:nvPr/>
        </p:nvPicPr>
        <p:blipFill>
          <a:blip r:embed="rId4"/>
          <a:stretch>
            <a:fillRect/>
          </a:stretch>
        </p:blipFill>
        <p:spPr>
          <a:xfrm>
            <a:off x="4223327" y="365125"/>
            <a:ext cx="7772400" cy="6305161"/>
          </a:xfrm>
          <a:prstGeom prst="rect">
            <a:avLst/>
          </a:prstGeom>
        </p:spPr>
      </p:pic>
      <p:pic>
        <p:nvPicPr>
          <p:cNvPr id="3" name="Picture 2">
            <a:extLst>
              <a:ext uri="{FF2B5EF4-FFF2-40B4-BE49-F238E27FC236}">
                <a16:creationId xmlns:a16="http://schemas.microsoft.com/office/drawing/2014/main" id="{B3B44FE6-3A32-8F8F-11E6-482376C1494D}"/>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C397BB1-DE5D-FC02-74F8-BB0AEFECC8D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9421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Gradient Boosting</a:t>
            </a:r>
          </a:p>
        </p:txBody>
      </p:sp>
      <p:sp>
        <p:nvSpPr>
          <p:cNvPr id="3" name="Content Placeholder 2">
            <a:extLst>
              <a:ext uri="{FF2B5EF4-FFF2-40B4-BE49-F238E27FC236}">
                <a16:creationId xmlns:a16="http://schemas.microsoft.com/office/drawing/2014/main" id="{1276ECDF-A2AF-D941-26C7-F77CBF4693A0}"/>
              </a:ext>
            </a:extLst>
          </p:cNvPr>
          <p:cNvSpPr>
            <a:spLocks noGrp="1"/>
          </p:cNvSpPr>
          <p:nvPr>
            <p:ph idx="1"/>
          </p:nvPr>
        </p:nvSpPr>
        <p:spPr/>
        <p:txBody>
          <a:bodyPr/>
          <a:lstStyle/>
          <a:p>
            <a:r>
              <a:rPr lang="en-CH" dirty="0">
                <a:solidFill>
                  <a:srgbClr val="0070C0"/>
                </a:solidFill>
              </a:rPr>
              <a:t>Mason et al. (</a:t>
            </a:r>
            <a:r>
              <a:rPr lang="en-CH" dirty="0">
                <a:solidFill>
                  <a:srgbClr val="0070C0"/>
                </a:solidFill>
                <a:hlinkClick r:id="rId2"/>
              </a:rPr>
              <a:t>Mason et al., NIPS, 1999</a:t>
            </a:r>
            <a:r>
              <a:rPr lang="en-CH" dirty="0">
                <a:solidFill>
                  <a:srgbClr val="0070C0"/>
                </a:solidFill>
              </a:rPr>
              <a:t>) showed that AdaBoost is a special case of the Gradient Boosting framework.</a:t>
            </a:r>
          </a:p>
          <a:p>
            <a:r>
              <a:rPr lang="en-CH" dirty="0">
                <a:solidFill>
                  <a:srgbClr val="0070C0"/>
                </a:solidFill>
              </a:rPr>
              <a:t>In the gradient boosting framework, you choose a cost function and select a weak classifier, which minimizes the gradient of the cost function (in function space)</a:t>
            </a:r>
          </a:p>
          <a:p>
            <a:r>
              <a:rPr lang="en-CH" dirty="0">
                <a:solidFill>
                  <a:srgbClr val="0070C0"/>
                </a:solidFill>
              </a:rPr>
              <a:t>Mason et al. showed that some cost functions can perform better than AdaBoost, which is more prone to overfitting.</a:t>
            </a:r>
          </a:p>
          <a:p>
            <a:r>
              <a:rPr lang="en-CH" dirty="0">
                <a:solidFill>
                  <a:srgbClr val="0070C0"/>
                </a:solidFill>
              </a:rPr>
              <a:t>For a thorough comparison of bagging and boosting methods see </a:t>
            </a:r>
            <a:r>
              <a:rPr lang="en-CH" dirty="0">
                <a:solidFill>
                  <a:srgbClr val="0070C0"/>
                </a:solidFill>
                <a:hlinkClick r:id="rId3"/>
              </a:rPr>
              <a:t>Dietterich, Machine L</a:t>
            </a:r>
            <a:r>
              <a:rPr lang="en-GB" dirty="0">
                <a:solidFill>
                  <a:srgbClr val="0070C0"/>
                </a:solidFill>
                <a:hlinkClick r:id="rId3"/>
              </a:rPr>
              <a:t>ea</a:t>
            </a:r>
            <a:r>
              <a:rPr lang="en-CH" dirty="0">
                <a:solidFill>
                  <a:srgbClr val="0070C0"/>
                </a:solidFill>
                <a:hlinkClick r:id="rId3"/>
              </a:rPr>
              <a:t>rning, 2000</a:t>
            </a:r>
            <a:r>
              <a:rPr lang="en-CH" dirty="0">
                <a:solidFill>
                  <a:srgbClr val="0070C0"/>
                </a:solidFill>
              </a:rPr>
              <a:t>.</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4F291286-9E53-2D7D-6856-392A4EE970A6}"/>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9D5E36E-321D-3570-7E36-DE8494A53E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4971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lstStyle/>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and configurable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User can choose cost function and contraints on trees.</a:t>
            </a:r>
          </a:p>
          <a:p>
            <a:r>
              <a:rPr lang="en-CH" dirty="0">
                <a:solidFill>
                  <a:srgbClr val="0070C0"/>
                </a:solidFill>
              </a:rPr>
              <a:t>XGBoost provides more robust and complementary results compared to neural network models on tabular data (</a:t>
            </a:r>
            <a:r>
              <a:rPr lang="en-GB" dirty="0">
                <a:solidFill>
                  <a:srgbClr val="0070C0"/>
                </a:solidFill>
                <a:hlinkClick r:id="rId3"/>
              </a:rPr>
              <a:t>KDDCup 2015</a:t>
            </a:r>
            <a:r>
              <a:rPr lang="en-GB" dirty="0">
                <a:solidFill>
                  <a:srgbClr val="0070C0"/>
                </a:solidFill>
              </a:rPr>
              <a:t>, </a:t>
            </a:r>
            <a:r>
              <a:rPr lang="en-GB" dirty="0">
                <a:hlinkClick r:id="rId4"/>
              </a:rPr>
              <a:t>Shwartz-Ziv &amp; Armon, arXiv, 2021</a:t>
            </a:r>
            <a:r>
              <a:rPr lang="en-GB" dirty="0">
                <a:solidFill>
                  <a:srgbClr val="0070C0"/>
                </a:solidFill>
              </a:rPr>
              <a:t>)</a:t>
            </a:r>
            <a:endParaRPr lang="en-CH" dirty="0">
              <a:solidFill>
                <a:srgbClr val="0070C0"/>
              </a:solidFill>
            </a:endParaRP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3A9D-854E-0367-9C40-F996F2E4F297}"/>
              </a:ext>
            </a:extLst>
          </p:cNvPr>
          <p:cNvSpPr>
            <a:spLocks noGrp="1"/>
          </p:cNvSpPr>
          <p:nvPr>
            <p:ph type="title"/>
          </p:nvPr>
        </p:nvSpPr>
        <p:spPr/>
        <p:txBody>
          <a:bodyPr/>
          <a:lstStyle/>
          <a:p>
            <a:r>
              <a:rPr lang="en-CH" dirty="0"/>
              <a:t>XGBoost</a:t>
            </a:r>
          </a:p>
        </p:txBody>
      </p:sp>
      <p:sp>
        <p:nvSpPr>
          <p:cNvPr id="3" name="Content Placeholder 2">
            <a:extLst>
              <a:ext uri="{FF2B5EF4-FFF2-40B4-BE49-F238E27FC236}">
                <a16:creationId xmlns:a16="http://schemas.microsoft.com/office/drawing/2014/main" id="{CAC4D2E5-99A9-2563-D1D7-E1D34D2957F6}"/>
              </a:ext>
            </a:extLst>
          </p:cNvPr>
          <p:cNvSpPr>
            <a:spLocks noGrp="1"/>
          </p:cNvSpPr>
          <p:nvPr>
            <p:ph idx="1"/>
          </p:nvPr>
        </p:nvSpPr>
        <p:spPr/>
        <p:txBody>
          <a:bodyPr>
            <a:normAutofit fontScale="85000" lnSpcReduction="20000"/>
          </a:bodyPr>
          <a:lstStyle/>
          <a:p>
            <a:r>
              <a:rPr lang="en-CH" dirty="0">
                <a:solidFill>
                  <a:srgbClr val="0070C0"/>
                </a:solidFill>
              </a:rPr>
              <a:t>Exact greedy (slower) and approximate (faster) algorithms</a:t>
            </a:r>
          </a:p>
          <a:p>
            <a:r>
              <a:rPr lang="en-CH" dirty="0">
                <a:solidFill>
                  <a:srgbClr val="0070C0"/>
                </a:solidFill>
              </a:rPr>
              <a:t>Deal with missing values (sparsity aware)</a:t>
            </a:r>
          </a:p>
          <a:p>
            <a:r>
              <a:rPr lang="en-CH" dirty="0">
                <a:solidFill>
                  <a:srgbClr val="0070C0"/>
                </a:solidFill>
              </a:rPr>
              <a:t>Include feature interaction constraints</a:t>
            </a:r>
          </a:p>
          <a:p>
            <a:r>
              <a:rPr lang="en-CH" dirty="0">
                <a:solidFill>
                  <a:srgbClr val="0070C0"/>
                </a:solidFill>
              </a:rPr>
              <a:t>Include monotonicity constraints</a:t>
            </a:r>
          </a:p>
          <a:p>
            <a:r>
              <a:rPr lang="en-CH" dirty="0">
                <a:solidFill>
                  <a:srgbClr val="0070C0"/>
                </a:solidFill>
              </a:rPr>
              <a:t>Include regularization (shrinkage, sampling, penalties)</a:t>
            </a:r>
          </a:p>
          <a:p>
            <a:r>
              <a:rPr lang="en-CH" dirty="0">
                <a:solidFill>
                  <a:srgbClr val="0070C0"/>
                </a:solidFill>
              </a:rPr>
              <a:t>Callbacks, early stopping</a:t>
            </a:r>
          </a:p>
          <a:p>
            <a:r>
              <a:rPr lang="en-CH" dirty="0">
                <a:solidFill>
                  <a:srgbClr val="0070C0"/>
                </a:solidFill>
              </a:rPr>
              <a:t>Parallel on mu</a:t>
            </a:r>
            <a:r>
              <a:rPr lang="en-GB" dirty="0" err="1">
                <a:solidFill>
                  <a:srgbClr val="0070C0"/>
                </a:solidFill>
              </a:rPr>
              <a:t>lt</a:t>
            </a:r>
            <a:r>
              <a:rPr lang="en-CH" dirty="0">
                <a:solidFill>
                  <a:srgbClr val="0070C0"/>
                </a:solidFill>
              </a:rPr>
              <a:t>iple CPUs, support for Spark distributed computing</a:t>
            </a:r>
          </a:p>
          <a:p>
            <a:r>
              <a:rPr lang="en-CH" dirty="0">
                <a:solidFill>
                  <a:srgbClr val="0070C0"/>
                </a:solidFill>
              </a:rPr>
              <a:t>GPU support</a:t>
            </a:r>
          </a:p>
          <a:p>
            <a:r>
              <a:rPr lang="en-GB" dirty="0">
                <a:solidFill>
                  <a:srgbClr val="0070C0"/>
                </a:solidFill>
              </a:rPr>
              <a:t>O</a:t>
            </a:r>
            <a:r>
              <a:rPr lang="en-CH" dirty="0">
                <a:solidFill>
                  <a:srgbClr val="0070C0"/>
                </a:solidFill>
              </a:rPr>
              <a:t>ut-of-core computing (data larger than memory)</a:t>
            </a:r>
          </a:p>
          <a:p>
            <a:r>
              <a:rPr lang="en-CH" dirty="0">
                <a:solidFill>
                  <a:srgbClr val="0070C0"/>
                </a:solidFill>
              </a:rPr>
              <a:t>Since 2.0: optimize histo size, learning to rank, quantile regression, federated learning</a:t>
            </a:r>
          </a:p>
        </p:txBody>
      </p:sp>
      <p:pic>
        <p:nvPicPr>
          <p:cNvPr id="4" name="Picture 3">
            <a:extLst>
              <a:ext uri="{FF2B5EF4-FFF2-40B4-BE49-F238E27FC236}">
                <a16:creationId xmlns:a16="http://schemas.microsoft.com/office/drawing/2014/main" id="{79E1359F-CC80-DA8E-C9D9-F5E81D91B96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F642E6A-EDB8-5799-CFE5-B2062B904B7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4699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(for tree base classifiers)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p:txBody>
              <a:bodyPr>
                <a:normAutofit/>
              </a:bodyPr>
              <a:lstStyle/>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𝐾</m:t>
                        </m:r>
                      </m:sup>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e>
                    </m:nary>
                  </m:oMath>
                </a14:m>
                <a:r>
                  <a:rPr lang="fr-CH" i="1" dirty="0">
                    <a:solidFill>
                      <a:srgbClr val="0070C0"/>
                    </a:solidFill>
                    <a:latin typeface="Cambria Math" panose="02040503050406030204" pitchFamily="18" charset="0"/>
                    <a:ea typeface="Cambria Math" panose="02040503050406030204" pitchFamily="18" charset="0"/>
                  </a:rPr>
                  <a:t> </a:t>
                </a:r>
                <a:r>
                  <a:rPr lang="fr-CH" dirty="0">
                    <a:solidFill>
                      <a:srgbClr val="0070C0"/>
                    </a:solidFill>
                    <a:latin typeface="Cambria Math" panose="02040503050406030204" pitchFamily="18" charset="0"/>
                    <a:ea typeface="Cambria Math" panose="02040503050406030204" pitchFamily="18" charset="0"/>
                  </a:rPr>
                  <a:t>base tree classifier</a:t>
                </a:r>
                <a:br>
                  <a:rPr lang="fr-CH" i="1" dirty="0">
                    <a:solidFill>
                      <a:srgbClr val="0070C0"/>
                    </a:solidFill>
                    <a:latin typeface="Cambria Math" panose="02040503050406030204" pitchFamily="18" charset="0"/>
                    <a:ea typeface="Cambria Math" panose="02040503050406030204" pitchFamily="18" charset="0"/>
                  </a:rPr>
                </a:br>
                <a:endParaRPr lang="en-CH" i="1" dirty="0">
                  <a:solidFill>
                    <a:srgbClr val="0070C0"/>
                  </a:solidFill>
                  <a:latin typeface="Cambria Math" panose="02040503050406030204" pitchFamily="18" charset="0"/>
                  <a:ea typeface="Cambria Math" panose="02040503050406030204" pitchFamily="18" charset="0"/>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e>
                    </m:nary>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𝐾</m:t>
                        </m:r>
                      </m:sup>
                      <m:e>
                        <m:r>
                          <m:rPr>
                            <m:sty m:val="p"/>
                          </m:rPr>
                          <a:rPr lang="el-GR" b="0" i="1" smtClean="0">
                            <a:solidFill>
                              <a:srgbClr val="0070C0"/>
                            </a:solidFill>
                            <a:latin typeface="Cambria Math" panose="02040503050406030204" pitchFamily="18" charset="0"/>
                            <a:ea typeface="Cambria Math" panose="02040503050406030204" pitchFamily="18" charset="0"/>
                          </a:rPr>
                          <m:t>Ω</m:t>
                        </m:r>
                        <m:d>
                          <m:dPr>
                            <m:ctrlPr>
                              <a:rPr lang="el-GR" b="0" i="1" smtClean="0">
                                <a:solidFill>
                                  <a:srgbClr val="0070C0"/>
                                </a:solidFill>
                                <a:latin typeface="Cambria Math" panose="02040503050406030204" pitchFamily="18" charset="0"/>
                                <a:ea typeface="Cambria Math" panose="02040503050406030204" pitchFamily="18" charset="0"/>
                              </a:rPr>
                            </m:ctrlPr>
                          </m:dPr>
                          <m:e>
                            <m:sSub>
                              <m:sSubPr>
                                <m:ctrlPr>
                                  <a:rPr lang="el-GR"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e>
                        </m:d>
                      </m:e>
                    </m:nary>
                  </m:oMath>
                </a14:m>
                <a:r>
                  <a:rPr lang="en-CH" dirty="0">
                    <a:solidFill>
                      <a:srgbClr val="0070C0"/>
                    </a:solidFill>
                  </a:rPr>
                  <a:t> : regularized learning objective</a:t>
                </a:r>
                <a:br>
                  <a:rPr lang="en-CH" dirty="0">
                    <a:solidFill>
                      <a:srgbClr val="0070C0"/>
                    </a:solidFill>
                  </a:rPr>
                </a:br>
                <a:endParaRPr lang="en-CH" dirty="0">
                  <a:solidFill>
                    <a:srgbClr val="0070C0"/>
                  </a:solidFill>
                </a:endParaRPr>
              </a:p>
              <a:p>
                <a:pPr lvl="1"/>
                <a:r>
                  <a:rPr lang="en-CH" dirty="0">
                    <a:solidFill>
                      <a:srgbClr val="0070C0"/>
                    </a:solidFill>
                  </a:rPr>
                  <a:t>loss function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e>
                    </m:d>
                  </m:oMath>
                </a14:m>
                <a:r>
                  <a:rPr lang="en-CH" dirty="0">
                    <a:solidFill>
                      <a:srgbClr val="0070C0"/>
                    </a:solidFill>
                  </a:rPr>
                  <a:t> (e.g. square loss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d>
                          <m:dPr>
                            <m:ctrlPr>
                              <a:rPr lang="fr-CH" b="0" i="1" smtClean="0">
                                <a:solidFill>
                                  <a:srgbClr val="0070C0"/>
                                </a:solidFill>
                                <a:latin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sup>
                        <m:r>
                          <a:rPr lang="fr-CH" b="0" i="1" smtClean="0">
                            <a:solidFill>
                              <a:srgbClr val="0070C0"/>
                            </a:solidFill>
                            <a:latin typeface="Cambria Math" panose="02040503050406030204" pitchFamily="18" charset="0"/>
                          </a:rPr>
                          <m:t>2</m:t>
                        </m:r>
                      </m:sup>
                    </m:sSup>
                  </m:oMath>
                </a14:m>
                <a:r>
                  <a:rPr lang="en-CH" dirty="0">
                    <a:solidFill>
                      <a:srgbClr val="0070C0"/>
                    </a:solidFill>
                  </a:rPr>
                  <a:t>)</a:t>
                </a:r>
              </a:p>
              <a:p>
                <a:pPr lvl="1"/>
                <a:r>
                  <a:rPr lang="fr-CH" dirty="0" err="1">
                    <a:solidFill>
                      <a:srgbClr val="0070C0"/>
                    </a:solidFill>
                    <a:ea typeface="Cambria Math" panose="02040503050406030204" pitchFamily="18" charset="0"/>
                  </a:rPr>
                  <a:t>regularization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term</a:t>
                </a:r>
                <a:r>
                  <a:rPr lang="fr-CH" dirty="0">
                    <a:solidFill>
                      <a:srgbClr val="0070C0"/>
                    </a:solidFill>
                    <a:ea typeface="Cambria Math" panose="02040503050406030204" pitchFamily="18" charset="0"/>
                  </a:rPr>
                  <a:t>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r>
                      <a:rPr lang="fr-CH" b="0" i="1" smtClean="0">
                        <a:solidFill>
                          <a:srgbClr val="0070C0"/>
                        </a:solidFill>
                        <a:latin typeface="Cambria Math" panose="02040503050406030204" pitchFamily="18" charset="0"/>
                        <a:ea typeface="Cambria Math" panose="02040503050406030204" pitchFamily="18" charset="0"/>
                      </a:rPr>
                      <m:t>𝜆</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sSup>
                          <m:sSupPr>
                            <m:ctrlPr>
                              <a:rPr lang="fr-CH" b="0"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𝒗</m:t>
                            </m:r>
                          </m:e>
                          <m:sup>
                            <m:r>
                              <a:rPr lang="fr-CH" b="0" i="1" smtClean="0">
                                <a:solidFill>
                                  <a:srgbClr val="0070C0"/>
                                </a:solidFill>
                                <a:latin typeface="Cambria Math" panose="02040503050406030204" pitchFamily="18" charset="0"/>
                                <a:ea typeface="Cambria Math" panose="02040503050406030204" pitchFamily="18" charset="0"/>
                              </a:rPr>
                              <m:t>2</m:t>
                            </m:r>
                          </m:sup>
                        </m:sSup>
                      </m:e>
                    </m:d>
                  </m:oMath>
                </a14:m>
                <a:endParaRPr lang="en-CH" dirty="0">
                  <a:solidFill>
                    <a:srgbClr val="0070C0"/>
                  </a:solidFill>
                </a:endParaRPr>
              </a:p>
              <a:p>
                <a:pPr lvl="2"/>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𝑇</m:t>
                    </m:r>
                  </m:oMath>
                </a14:m>
                <a:r>
                  <a:rPr lang="en-CH" dirty="0">
                    <a:solidFill>
                      <a:srgbClr val="0070C0"/>
                    </a:solidFill>
                  </a:rPr>
                  <a:t>: number of leaves;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𝒗</m:t>
                    </m:r>
                  </m:oMath>
                </a14:m>
                <a:r>
                  <a:rPr lang="en-CH" dirty="0">
                    <a:solidFill>
                      <a:srgbClr val="0070C0"/>
                    </a:solidFill>
                  </a:rPr>
                  <a:t>: values at leaf</a:t>
                </a:r>
              </a:p>
              <a:p>
                <a:r>
                  <a:rPr lang="en-CH" dirty="0">
                    <a:solidFill>
                      <a:srgbClr val="0070C0"/>
                    </a:solidFill>
                  </a:rPr>
                  <a:t>But searching over all combinations of trees is too slow</a:t>
                </a: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blipFill>
                <a:blip r:embed="rId2"/>
                <a:stretch>
                  <a:fillRect l="-1086" t="-16279"/>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51B4E49A-F321-A87C-FF1A-C7554FA3875A}"/>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92466-5558-246F-AEA1-F3CD403FA73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46729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a:bodyPr>
              <a:lstStyle/>
              <a:p>
                <a:r>
                  <a:rPr lang="en-CH" dirty="0">
                    <a:solidFill>
                      <a:srgbClr val="0070C0"/>
                    </a:solidFill>
                  </a:rPr>
                  <a:t>Boosting: fit tree to error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b="0" i="1" smtClean="0">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 </m:t>
                    </m:r>
                  </m:oMath>
                </a14:m>
                <a:r>
                  <a:rPr lang="en-CH" dirty="0">
                    <a:solidFill>
                      <a:srgbClr val="0070C0"/>
                    </a:solidFill>
                  </a:rPr>
                  <a:t>of previous iteration</a:t>
                </a: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b="0" i="1" smtClean="0">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dirty="0">
                    <a:solidFill>
                      <a:srgbClr val="0070C0"/>
                    </a:solidFill>
                  </a:rPr>
                </a:br>
                <a:endParaRPr lang="en-CH" dirty="0">
                  <a:solidFill>
                    <a:srgbClr val="0070C0"/>
                  </a:solidFill>
                </a:endParaRPr>
              </a:p>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𝑔</m:t>
                            </m:r>
                          </m:e>
                          <m:sub>
                            <m:r>
                              <a:rPr lang="fr-CH" b="0" i="1" smtClean="0">
                                <a:solidFill>
                                  <a:srgbClr val="0070C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sSubSup>
                          <m:sSubSupPr>
                            <m:ctrlPr>
                              <a:rPr lang="fr-CH" i="1" smtClean="0">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up>
                            <m:r>
                              <a:rPr lang="fr-CH" b="0" i="1" smtClean="0">
                                <a:solidFill>
                                  <a:srgbClr val="0070C0"/>
                                </a:solidFill>
                                <a:latin typeface="Cambria Math" panose="02040503050406030204" pitchFamily="18" charset="0"/>
                              </a:rPr>
                              <m:t>2</m:t>
                            </m:r>
                          </m:sup>
                        </m:sSubSup>
                        <m:d>
                          <m:dPr>
                            <m:ctrlPr>
                              <a:rPr lang="fr-CH" i="1" smtClean="0">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rPr>
                      <m:t>=</m:t>
                    </m:r>
                    <m:nary>
                      <m:naryPr>
                        <m:chr m:val="∑"/>
                        <m:ctrlPr>
                          <a:rPr lang="fr-CH" b="0"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b="0" i="1" smtClean="0">
                            <a:solidFill>
                              <a:srgbClr val="0070C0"/>
                            </a:solidFill>
                            <a:latin typeface="Cambria Math" panose="02040503050406030204" pitchFamily="18" charset="0"/>
                          </a:rPr>
                          <m:t>+</m:t>
                        </m:r>
                      </m:e>
                    </m:nary>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𝑞</m:t>
                        </m:r>
                      </m:e>
                    </m:d>
                  </m:oMath>
                </a14:m>
                <a:br>
                  <a:rPr lang="fr-CH" dirty="0">
                    <a:solidFill>
                      <a:srgbClr val="0070C0"/>
                    </a:solidFill>
                  </a:rPr>
                </a:br>
                <a:endParaRPr lang="en-CH" dirty="0">
                  <a:solidFill>
                    <a:srgbClr val="0070C0"/>
                  </a:solidFill>
                </a:endParaRPr>
              </a:p>
              <a:p>
                <a:pPr lvl="1"/>
                <a14:m>
                  <m:oMath xmlns:m="http://schemas.openxmlformats.org/officeDocument/2006/math">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𝑔</m:t>
                        </m:r>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966"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55478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E18BDD5F-D3E7-5E29-A650-85D074EE51B0}"/>
              </a:ext>
            </a:extLst>
          </p:cNvPr>
          <p:cNvGrpSpPr/>
          <p:nvPr/>
        </p:nvGrpSpPr>
        <p:grpSpPr>
          <a:xfrm>
            <a:off x="1787207" y="564219"/>
            <a:ext cx="7245964" cy="4887638"/>
            <a:chOff x="1787207" y="564219"/>
            <a:chExt cx="7245964" cy="4887638"/>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7CBCE3A-31FE-CA0D-17B0-12DDFE644012}"/>
                    </a:ext>
                  </a:extLst>
                </p:cNvPr>
                <p:cNvSpPr/>
                <p:nvPr/>
              </p:nvSpPr>
              <p:spPr>
                <a:xfrm>
                  <a:off x="5065918" y="56421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2" name="Rectangle 1">
                  <a:extLst>
                    <a:ext uri="{FF2B5EF4-FFF2-40B4-BE49-F238E27FC236}">
                      <a16:creationId xmlns:a16="http://schemas.microsoft.com/office/drawing/2014/main" id="{57CBCE3A-31FE-CA0D-17B0-12DDFE644012}"/>
                    </a:ext>
                  </a:extLst>
                </p:cNvPr>
                <p:cNvSpPr>
                  <a:spLocks noRot="1" noChangeAspect="1" noMove="1" noResize="1" noEditPoints="1" noAdjustHandles="1" noChangeArrowheads="1" noChangeShapeType="1" noTextEdit="1"/>
                </p:cNvSpPr>
                <p:nvPr/>
              </p:nvSpPr>
              <p:spPr>
                <a:xfrm>
                  <a:off x="5065918" y="564219"/>
                  <a:ext cx="866657" cy="430643"/>
                </a:xfrm>
                <a:prstGeom prst="rect">
                  <a:avLst/>
                </a:prstGeom>
                <a:blipFill>
                  <a:blip r:embed="rId2"/>
                  <a:stretch>
                    <a:fillRect/>
                  </a:stretch>
                </a:blipFill>
              </p:spPr>
              <p:txBody>
                <a:bodyPr/>
                <a:lstStyle/>
                <a:p>
                  <a:r>
                    <a:rPr lang="en-CH">
                      <a:noFill/>
                    </a:rPr>
                    <a:t> </a:t>
                  </a:r>
                </a:p>
              </p:txBody>
            </p:sp>
          </mc:Fallback>
        </mc:AlternateContent>
        <p:cxnSp>
          <p:nvCxnSpPr>
            <p:cNvPr id="3" name="Straight Connector 2">
              <a:extLst>
                <a:ext uri="{FF2B5EF4-FFF2-40B4-BE49-F238E27FC236}">
                  <a16:creationId xmlns:a16="http://schemas.microsoft.com/office/drawing/2014/main" id="{719F7208-8FA4-EC11-ABDE-D14CE961F843}"/>
                </a:ext>
              </a:extLst>
            </p:cNvPr>
            <p:cNvCxnSpPr>
              <a:cxnSpLocks/>
              <a:stCxn id="2" idx="2"/>
              <a:endCxn id="4" idx="0"/>
            </p:cNvCxnSpPr>
            <p:nvPr/>
          </p:nvCxnSpPr>
          <p:spPr>
            <a:xfrm>
              <a:off x="5499247" y="994862"/>
              <a:ext cx="2598016" cy="56511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14F9EC8-0952-59F1-CFBB-FC3E9443ADCB}"/>
                    </a:ext>
                  </a:extLst>
                </p:cNvPr>
                <p:cNvSpPr/>
                <p:nvPr/>
              </p:nvSpPr>
              <p:spPr>
                <a:xfrm>
                  <a:off x="7663934" y="155997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4" name="Rectangle 3">
                  <a:extLst>
                    <a:ext uri="{FF2B5EF4-FFF2-40B4-BE49-F238E27FC236}">
                      <a16:creationId xmlns:a16="http://schemas.microsoft.com/office/drawing/2014/main" id="{814F9EC8-0952-59F1-CFBB-FC3E9443ADCB}"/>
                    </a:ext>
                  </a:extLst>
                </p:cNvPr>
                <p:cNvSpPr>
                  <a:spLocks noRot="1" noChangeAspect="1" noMove="1" noResize="1" noEditPoints="1" noAdjustHandles="1" noChangeArrowheads="1" noChangeShapeType="1" noTextEdit="1"/>
                </p:cNvSpPr>
                <p:nvPr/>
              </p:nvSpPr>
              <p:spPr>
                <a:xfrm>
                  <a:off x="7663934" y="1559976"/>
                  <a:ext cx="866657" cy="430643"/>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7B15FA5-9560-5EF8-D67D-20FA59B32852}"/>
                    </a:ext>
                  </a:extLst>
                </p:cNvPr>
                <p:cNvSpPr/>
                <p:nvPr/>
              </p:nvSpPr>
              <p:spPr>
                <a:xfrm>
                  <a:off x="6965418"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5" name="Rectangle 4">
                  <a:extLst>
                    <a:ext uri="{FF2B5EF4-FFF2-40B4-BE49-F238E27FC236}">
                      <a16:creationId xmlns:a16="http://schemas.microsoft.com/office/drawing/2014/main" id="{B7B15FA5-9560-5EF8-D67D-20FA59B32852}"/>
                    </a:ext>
                  </a:extLst>
                </p:cNvPr>
                <p:cNvSpPr>
                  <a:spLocks noRot="1" noChangeAspect="1" noMove="1" noResize="1" noEditPoints="1" noAdjustHandles="1" noChangeArrowheads="1" noChangeShapeType="1" noTextEdit="1"/>
                </p:cNvSpPr>
                <p:nvPr/>
              </p:nvSpPr>
              <p:spPr>
                <a:xfrm>
                  <a:off x="6965418" y="2699503"/>
                  <a:ext cx="866657" cy="430643"/>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84899A-A685-30B2-5E27-423E1AE21F27}"/>
                    </a:ext>
                  </a:extLst>
                </p:cNvPr>
                <p:cNvSpPr/>
                <p:nvPr/>
              </p:nvSpPr>
              <p:spPr>
                <a:xfrm>
                  <a:off x="8530591" y="2699503"/>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1</m:t>
                            </m:r>
                          </m:sub>
                        </m:sSub>
                      </m:oMath>
                    </m:oMathPara>
                  </a14:m>
                  <a:endParaRPr lang="en-CH" dirty="0">
                    <a:solidFill>
                      <a:srgbClr val="0070C0"/>
                    </a:solidFill>
                  </a:endParaRPr>
                </a:p>
              </p:txBody>
            </p:sp>
          </mc:Choice>
          <mc:Fallback xmlns="">
            <p:sp>
              <p:nvSpPr>
                <p:cNvPr id="6" name="Rectangle 5">
                  <a:extLst>
                    <a:ext uri="{FF2B5EF4-FFF2-40B4-BE49-F238E27FC236}">
                      <a16:creationId xmlns:a16="http://schemas.microsoft.com/office/drawing/2014/main" id="{3984899A-A685-30B2-5E27-423E1AE21F27}"/>
                    </a:ext>
                  </a:extLst>
                </p:cNvPr>
                <p:cNvSpPr>
                  <a:spLocks noRot="1" noChangeAspect="1" noMove="1" noResize="1" noEditPoints="1" noAdjustHandles="1" noChangeArrowheads="1" noChangeShapeType="1" noTextEdit="1"/>
                </p:cNvSpPr>
                <p:nvPr/>
              </p:nvSpPr>
              <p:spPr>
                <a:xfrm>
                  <a:off x="8530591" y="2699503"/>
                  <a:ext cx="502580" cy="430643"/>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CFE673-4AE3-5D77-E2B9-2D2D8A9F10E8}"/>
                    </a:ext>
                  </a:extLst>
                </p:cNvPr>
                <p:cNvSpPr/>
                <p:nvPr/>
              </p:nvSpPr>
              <p:spPr>
                <a:xfrm>
                  <a:off x="2926814" y="155555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7" name="Rectangle 6">
                  <a:extLst>
                    <a:ext uri="{FF2B5EF4-FFF2-40B4-BE49-F238E27FC236}">
                      <a16:creationId xmlns:a16="http://schemas.microsoft.com/office/drawing/2014/main" id="{B7CFE673-4AE3-5D77-E2B9-2D2D8A9F10E8}"/>
                    </a:ext>
                  </a:extLst>
                </p:cNvPr>
                <p:cNvSpPr>
                  <a:spLocks noRot="1" noChangeAspect="1" noMove="1" noResize="1" noEditPoints="1" noAdjustHandles="1" noChangeArrowheads="1" noChangeShapeType="1" noTextEdit="1"/>
                </p:cNvSpPr>
                <p:nvPr/>
              </p:nvSpPr>
              <p:spPr>
                <a:xfrm>
                  <a:off x="2926814" y="1555559"/>
                  <a:ext cx="866657" cy="430643"/>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535CF0B-E19C-1521-84D1-437F82758D39}"/>
                    </a:ext>
                  </a:extLst>
                </p:cNvPr>
                <p:cNvSpPr/>
                <p:nvPr/>
              </p:nvSpPr>
              <p:spPr>
                <a:xfrm>
                  <a:off x="4658293" y="385878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8" name="Rectangle 7">
                  <a:extLst>
                    <a:ext uri="{FF2B5EF4-FFF2-40B4-BE49-F238E27FC236}">
                      <a16:creationId xmlns:a16="http://schemas.microsoft.com/office/drawing/2014/main" id="{9535CF0B-E19C-1521-84D1-437F82758D39}"/>
                    </a:ext>
                  </a:extLst>
                </p:cNvPr>
                <p:cNvSpPr>
                  <a:spLocks noRot="1" noChangeAspect="1" noMove="1" noResize="1" noEditPoints="1" noAdjustHandles="1" noChangeArrowheads="1" noChangeShapeType="1" noTextEdit="1"/>
                </p:cNvSpPr>
                <p:nvPr/>
              </p:nvSpPr>
              <p:spPr>
                <a:xfrm>
                  <a:off x="4658293" y="3858786"/>
                  <a:ext cx="866657" cy="430643"/>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3F688F5-746D-4876-1AC1-00685E2CBBCF}"/>
                    </a:ext>
                  </a:extLst>
                </p:cNvPr>
                <p:cNvSpPr/>
                <p:nvPr/>
              </p:nvSpPr>
              <p:spPr>
                <a:xfrm>
                  <a:off x="3780613"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9" name="Rectangle 8">
                  <a:extLst>
                    <a:ext uri="{FF2B5EF4-FFF2-40B4-BE49-F238E27FC236}">
                      <a16:creationId xmlns:a16="http://schemas.microsoft.com/office/drawing/2014/main" id="{F3F688F5-746D-4876-1AC1-00685E2CBBCF}"/>
                    </a:ext>
                  </a:extLst>
                </p:cNvPr>
                <p:cNvSpPr>
                  <a:spLocks noRot="1" noChangeAspect="1" noMove="1" noResize="1" noEditPoints="1" noAdjustHandles="1" noChangeArrowheads="1" noChangeShapeType="1" noTextEdit="1"/>
                </p:cNvSpPr>
                <p:nvPr/>
              </p:nvSpPr>
              <p:spPr>
                <a:xfrm>
                  <a:off x="3780613" y="2699503"/>
                  <a:ext cx="866657" cy="430643"/>
                </a:xfrm>
                <a:prstGeom prst="rect">
                  <a:avLst/>
                </a:prstGeom>
                <a:blipFill>
                  <a:blip r:embed="rId8"/>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64EEE02-1109-3406-B569-BC1A4AA4613E}"/>
                    </a:ext>
                  </a:extLst>
                </p:cNvPr>
                <p:cNvSpPr/>
                <p:nvPr/>
              </p:nvSpPr>
              <p:spPr>
                <a:xfrm>
                  <a:off x="2060157" y="2688857"/>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10" name="Rectangle 9">
                  <a:extLst>
                    <a:ext uri="{FF2B5EF4-FFF2-40B4-BE49-F238E27FC236}">
                      <a16:creationId xmlns:a16="http://schemas.microsoft.com/office/drawing/2014/main" id="{E64EEE02-1109-3406-B569-BC1A4AA4613E}"/>
                    </a:ext>
                  </a:extLst>
                </p:cNvPr>
                <p:cNvSpPr>
                  <a:spLocks noRot="1" noChangeAspect="1" noMove="1" noResize="1" noEditPoints="1" noAdjustHandles="1" noChangeArrowheads="1" noChangeShapeType="1" noTextEdit="1"/>
                </p:cNvSpPr>
                <p:nvPr/>
              </p:nvSpPr>
              <p:spPr>
                <a:xfrm>
                  <a:off x="2060157" y="2688857"/>
                  <a:ext cx="866657" cy="430643"/>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063EDE1-22A3-F48E-A0E9-94927CE8F1E1}"/>
                    </a:ext>
                  </a:extLst>
                </p:cNvPr>
                <p:cNvSpPr/>
                <p:nvPr/>
              </p:nvSpPr>
              <p:spPr>
                <a:xfrm>
                  <a:off x="7663934"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3</m:t>
                            </m:r>
                          </m:sub>
                        </m:sSub>
                      </m:oMath>
                    </m:oMathPara>
                  </a14:m>
                  <a:endParaRPr lang="en-CH" dirty="0">
                    <a:solidFill>
                      <a:srgbClr val="0070C0"/>
                    </a:solidFill>
                  </a:endParaRPr>
                </a:p>
              </p:txBody>
            </p:sp>
          </mc:Choice>
          <mc:Fallback xmlns="">
            <p:sp>
              <p:nvSpPr>
                <p:cNvPr id="11" name="Rectangle 10">
                  <a:extLst>
                    <a:ext uri="{FF2B5EF4-FFF2-40B4-BE49-F238E27FC236}">
                      <a16:creationId xmlns:a16="http://schemas.microsoft.com/office/drawing/2014/main" id="{A063EDE1-22A3-F48E-A0E9-94927CE8F1E1}"/>
                    </a:ext>
                  </a:extLst>
                </p:cNvPr>
                <p:cNvSpPr>
                  <a:spLocks noRot="1" noChangeAspect="1" noMove="1" noResize="1" noEditPoints="1" noAdjustHandles="1" noChangeArrowheads="1" noChangeShapeType="1" noTextEdit="1"/>
                </p:cNvSpPr>
                <p:nvPr/>
              </p:nvSpPr>
              <p:spPr>
                <a:xfrm>
                  <a:off x="7663934" y="3866082"/>
                  <a:ext cx="502580" cy="430643"/>
                </a:xfrm>
                <a:prstGeom prst="rect">
                  <a:avLst/>
                </a:prstGeom>
                <a:blipFill>
                  <a:blip r:embed="rId10"/>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CC164E6-62A4-E548-D283-EB13E9D99A45}"/>
                    </a:ext>
                  </a:extLst>
                </p:cNvPr>
                <p:cNvSpPr/>
                <p:nvPr/>
              </p:nvSpPr>
              <p:spPr>
                <a:xfrm>
                  <a:off x="6714128"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2</m:t>
                            </m:r>
                          </m:sub>
                        </m:sSub>
                      </m:oMath>
                    </m:oMathPara>
                  </a14:m>
                  <a:endParaRPr lang="en-CH" dirty="0">
                    <a:solidFill>
                      <a:srgbClr val="0070C0"/>
                    </a:solidFill>
                  </a:endParaRPr>
                </a:p>
              </p:txBody>
            </p:sp>
          </mc:Choice>
          <mc:Fallback xmlns="">
            <p:sp>
              <p:nvSpPr>
                <p:cNvPr id="12" name="Rectangle 11">
                  <a:extLst>
                    <a:ext uri="{FF2B5EF4-FFF2-40B4-BE49-F238E27FC236}">
                      <a16:creationId xmlns:a16="http://schemas.microsoft.com/office/drawing/2014/main" id="{0CC164E6-62A4-E548-D283-EB13E9D99A45}"/>
                    </a:ext>
                  </a:extLst>
                </p:cNvPr>
                <p:cNvSpPr>
                  <a:spLocks noRot="1" noChangeAspect="1" noMove="1" noResize="1" noEditPoints="1" noAdjustHandles="1" noChangeArrowheads="1" noChangeShapeType="1" noTextEdit="1"/>
                </p:cNvSpPr>
                <p:nvPr/>
              </p:nvSpPr>
              <p:spPr>
                <a:xfrm>
                  <a:off x="6714128" y="3866082"/>
                  <a:ext cx="502580" cy="430643"/>
                </a:xfrm>
                <a:prstGeom prst="rect">
                  <a:avLst/>
                </a:prstGeom>
                <a:blipFill>
                  <a:blip r:embed="rId11"/>
                  <a:stretch>
                    <a:fillRect/>
                  </a:stretch>
                </a:blipFill>
              </p:spPr>
              <p:txBody>
                <a:bodyPr/>
                <a:lstStyle/>
                <a:p>
                  <a:r>
                    <a:rPr lang="en-CH">
                      <a:noFill/>
                    </a:rPr>
                    <a:t> </a:t>
                  </a:r>
                </a:p>
              </p:txBody>
            </p:sp>
          </mc:Fallback>
        </mc:AlternateContent>
        <p:cxnSp>
          <p:nvCxnSpPr>
            <p:cNvPr id="14" name="Straight Connector 13">
              <a:extLst>
                <a:ext uri="{FF2B5EF4-FFF2-40B4-BE49-F238E27FC236}">
                  <a16:creationId xmlns:a16="http://schemas.microsoft.com/office/drawing/2014/main" id="{5B17FC60-85A8-5B50-58DA-E87BFBCED41B}"/>
                </a:ext>
              </a:extLst>
            </p:cNvPr>
            <p:cNvCxnSpPr>
              <a:cxnSpLocks/>
              <a:stCxn id="2" idx="2"/>
            </p:cNvCxnSpPr>
            <p:nvPr/>
          </p:nvCxnSpPr>
          <p:spPr>
            <a:xfrm flipH="1">
              <a:off x="3360143" y="994862"/>
              <a:ext cx="2139104" cy="56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E011E0-CDFF-B2D3-3E9B-1E55ACEA37A5}"/>
                </a:ext>
              </a:extLst>
            </p:cNvPr>
            <p:cNvCxnSpPr>
              <a:cxnSpLocks/>
              <a:endCxn id="6" idx="0"/>
            </p:cNvCxnSpPr>
            <p:nvPr/>
          </p:nvCxnSpPr>
          <p:spPr>
            <a:xfrm>
              <a:off x="8096988" y="1986201"/>
              <a:ext cx="684893" cy="713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6DC129-3255-C6FB-F0F1-FEB599525008}"/>
                </a:ext>
              </a:extLst>
            </p:cNvPr>
            <p:cNvCxnSpPr>
              <a:cxnSpLocks/>
              <a:endCxn id="5" idx="0"/>
            </p:cNvCxnSpPr>
            <p:nvPr/>
          </p:nvCxnSpPr>
          <p:spPr>
            <a:xfrm flipH="1">
              <a:off x="7398747" y="1990619"/>
              <a:ext cx="694290" cy="708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9C18EB-3AEC-887B-1C80-678127312A78}"/>
                </a:ext>
              </a:extLst>
            </p:cNvPr>
            <p:cNvCxnSpPr>
              <a:cxnSpLocks/>
              <a:endCxn id="12" idx="0"/>
            </p:cNvCxnSpPr>
            <p:nvPr/>
          </p:nvCxnSpPr>
          <p:spPr>
            <a:xfrm flipH="1">
              <a:off x="6965418" y="3134297"/>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374280-1F12-C26E-9170-2F30D7955E2C}"/>
                </a:ext>
              </a:extLst>
            </p:cNvPr>
            <p:cNvCxnSpPr>
              <a:cxnSpLocks/>
              <a:endCxn id="11" idx="0"/>
            </p:cNvCxnSpPr>
            <p:nvPr/>
          </p:nvCxnSpPr>
          <p:spPr>
            <a:xfrm>
              <a:off x="7413296" y="3134297"/>
              <a:ext cx="501928" cy="73178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F0101A6-311E-84E9-F581-1ADA67068134}"/>
                    </a:ext>
                  </a:extLst>
                </p:cNvPr>
                <p:cNvSpPr/>
                <p:nvPr/>
              </p:nvSpPr>
              <p:spPr>
                <a:xfrm>
                  <a:off x="351677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6</m:t>
                            </m:r>
                          </m:sub>
                        </m:sSub>
                      </m:oMath>
                    </m:oMathPara>
                  </a14:m>
                  <a:endParaRPr lang="en-CH" dirty="0">
                    <a:solidFill>
                      <a:srgbClr val="0070C0"/>
                    </a:solidFill>
                  </a:endParaRPr>
                </a:p>
              </p:txBody>
            </p:sp>
          </mc:Choice>
          <mc:Fallback xmlns="">
            <p:sp>
              <p:nvSpPr>
                <p:cNvPr id="29" name="Rectangle 28">
                  <a:extLst>
                    <a:ext uri="{FF2B5EF4-FFF2-40B4-BE49-F238E27FC236}">
                      <a16:creationId xmlns:a16="http://schemas.microsoft.com/office/drawing/2014/main" id="{2F0101A6-311E-84E9-F581-1ADA67068134}"/>
                    </a:ext>
                  </a:extLst>
                </p:cNvPr>
                <p:cNvSpPr>
                  <a:spLocks noRot="1" noChangeAspect="1" noMove="1" noResize="1" noEditPoints="1" noAdjustHandles="1" noChangeArrowheads="1" noChangeShapeType="1" noTextEdit="1"/>
                </p:cNvSpPr>
                <p:nvPr/>
              </p:nvSpPr>
              <p:spPr>
                <a:xfrm>
                  <a:off x="3516777" y="3851285"/>
                  <a:ext cx="502580" cy="430643"/>
                </a:xfrm>
                <a:prstGeom prst="rect">
                  <a:avLst/>
                </a:prstGeom>
                <a:blipFill>
                  <a:blip r:embed="rId12"/>
                  <a:stretch>
                    <a:fillRect/>
                  </a:stretch>
                </a:blipFill>
              </p:spPr>
              <p:txBody>
                <a:bodyPr/>
                <a:lstStyle/>
                <a:p>
                  <a:r>
                    <a:rPr lang="en-CH">
                      <a:noFill/>
                    </a:rPr>
                    <a:t> </a:t>
                  </a:r>
                </a:p>
              </p:txBody>
            </p:sp>
          </mc:Fallback>
        </mc:AlternateContent>
        <p:cxnSp>
          <p:nvCxnSpPr>
            <p:cNvPr id="30" name="Straight Connector 29">
              <a:extLst>
                <a:ext uri="{FF2B5EF4-FFF2-40B4-BE49-F238E27FC236}">
                  <a16:creationId xmlns:a16="http://schemas.microsoft.com/office/drawing/2014/main" id="{E23B51B4-5013-D8FB-36BB-9F7F72803202}"/>
                </a:ext>
              </a:extLst>
            </p:cNvPr>
            <p:cNvCxnSpPr>
              <a:cxnSpLocks/>
              <a:endCxn id="29" idx="0"/>
            </p:cNvCxnSpPr>
            <p:nvPr/>
          </p:nvCxnSpPr>
          <p:spPr>
            <a:xfrm flipH="1">
              <a:off x="376806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EC6A31-D0D2-EDFC-250E-77F981CA8AE7}"/>
                </a:ext>
              </a:extLst>
            </p:cNvPr>
            <p:cNvCxnSpPr>
              <a:cxnSpLocks/>
              <a:endCxn id="8" idx="0"/>
            </p:cNvCxnSpPr>
            <p:nvPr/>
          </p:nvCxnSpPr>
          <p:spPr>
            <a:xfrm>
              <a:off x="4215945" y="3111662"/>
              <a:ext cx="875677" cy="74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1103086-417B-E6A7-EEAC-68CF2D027362}"/>
                    </a:ext>
                  </a:extLst>
                </p:cNvPr>
                <p:cNvSpPr/>
                <p:nvPr/>
              </p:nvSpPr>
              <p:spPr>
                <a:xfrm>
                  <a:off x="5344637"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5</m:t>
                            </m:r>
                          </m:sub>
                        </m:sSub>
                      </m:oMath>
                    </m:oMathPara>
                  </a14:m>
                  <a:endParaRPr lang="en-CH" dirty="0">
                    <a:solidFill>
                      <a:srgbClr val="0070C0"/>
                    </a:solidFill>
                  </a:endParaRPr>
                </a:p>
              </p:txBody>
            </p:sp>
          </mc:Choice>
          <mc:Fallback xmlns="">
            <p:sp>
              <p:nvSpPr>
                <p:cNvPr id="33" name="Rectangle 32">
                  <a:extLst>
                    <a:ext uri="{FF2B5EF4-FFF2-40B4-BE49-F238E27FC236}">
                      <a16:creationId xmlns:a16="http://schemas.microsoft.com/office/drawing/2014/main" id="{21103086-417B-E6A7-EEAC-68CF2D027362}"/>
                    </a:ext>
                  </a:extLst>
                </p:cNvPr>
                <p:cNvSpPr>
                  <a:spLocks noRot="1" noChangeAspect="1" noMove="1" noResize="1" noEditPoints="1" noAdjustHandles="1" noChangeArrowheads="1" noChangeShapeType="1" noTextEdit="1"/>
                </p:cNvSpPr>
                <p:nvPr/>
              </p:nvSpPr>
              <p:spPr>
                <a:xfrm>
                  <a:off x="5344637" y="5021214"/>
                  <a:ext cx="502580" cy="430643"/>
                </a:xfrm>
                <a:prstGeom prst="rect">
                  <a:avLst/>
                </a:prstGeom>
                <a:blipFill>
                  <a:blip r:embed="rId1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C88EEA2-439C-5990-4D0E-536A24E22295}"/>
                    </a:ext>
                  </a:extLst>
                </p:cNvPr>
                <p:cNvSpPr/>
                <p:nvPr/>
              </p:nvSpPr>
              <p:spPr>
                <a:xfrm>
                  <a:off x="4394831"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4</m:t>
                            </m:r>
                          </m:sub>
                        </m:sSub>
                      </m:oMath>
                    </m:oMathPara>
                  </a14:m>
                  <a:endParaRPr lang="en-CH" dirty="0">
                    <a:solidFill>
                      <a:srgbClr val="0070C0"/>
                    </a:solidFill>
                  </a:endParaRPr>
                </a:p>
              </p:txBody>
            </p:sp>
          </mc:Choice>
          <mc:Fallback xmlns="">
            <p:sp>
              <p:nvSpPr>
                <p:cNvPr id="34" name="Rectangle 33">
                  <a:extLst>
                    <a:ext uri="{FF2B5EF4-FFF2-40B4-BE49-F238E27FC236}">
                      <a16:creationId xmlns:a16="http://schemas.microsoft.com/office/drawing/2014/main" id="{BC88EEA2-439C-5990-4D0E-536A24E22295}"/>
                    </a:ext>
                  </a:extLst>
                </p:cNvPr>
                <p:cNvSpPr>
                  <a:spLocks noRot="1" noChangeAspect="1" noMove="1" noResize="1" noEditPoints="1" noAdjustHandles="1" noChangeArrowheads="1" noChangeShapeType="1" noTextEdit="1"/>
                </p:cNvSpPr>
                <p:nvPr/>
              </p:nvSpPr>
              <p:spPr>
                <a:xfrm>
                  <a:off x="4394831" y="5021214"/>
                  <a:ext cx="502580" cy="430643"/>
                </a:xfrm>
                <a:prstGeom prst="rect">
                  <a:avLst/>
                </a:prstGeom>
                <a:blipFill>
                  <a:blip r:embed="rId14"/>
                  <a:stretch>
                    <a:fillRect/>
                  </a:stretch>
                </a:blipFill>
              </p:spPr>
              <p:txBody>
                <a:bodyPr/>
                <a:lstStyle/>
                <a:p>
                  <a:r>
                    <a:rPr lang="en-CH">
                      <a:noFill/>
                    </a:rPr>
                    <a:t> </a:t>
                  </a:r>
                </a:p>
              </p:txBody>
            </p:sp>
          </mc:Fallback>
        </mc:AlternateContent>
        <p:cxnSp>
          <p:nvCxnSpPr>
            <p:cNvPr id="35" name="Straight Connector 34">
              <a:extLst>
                <a:ext uri="{FF2B5EF4-FFF2-40B4-BE49-F238E27FC236}">
                  <a16:creationId xmlns:a16="http://schemas.microsoft.com/office/drawing/2014/main" id="{A387A245-3457-FC15-A0CD-59FC97888F08}"/>
                </a:ext>
              </a:extLst>
            </p:cNvPr>
            <p:cNvCxnSpPr>
              <a:cxnSpLocks/>
              <a:endCxn id="34" idx="0"/>
            </p:cNvCxnSpPr>
            <p:nvPr/>
          </p:nvCxnSpPr>
          <p:spPr>
            <a:xfrm flipH="1">
              <a:off x="4646121" y="4289429"/>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2D9D34-7073-E480-9ABF-CEBC086B9AC5}"/>
                </a:ext>
              </a:extLst>
            </p:cNvPr>
            <p:cNvCxnSpPr>
              <a:cxnSpLocks/>
              <a:endCxn id="33" idx="0"/>
            </p:cNvCxnSpPr>
            <p:nvPr/>
          </p:nvCxnSpPr>
          <p:spPr>
            <a:xfrm>
              <a:off x="5093999" y="4289429"/>
              <a:ext cx="501928"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62E32A-34EF-9FD2-E076-F57EB3576F3E}"/>
                </a:ext>
              </a:extLst>
            </p:cNvPr>
            <p:cNvCxnSpPr>
              <a:cxnSpLocks/>
              <a:endCxn id="10" idx="0"/>
            </p:cNvCxnSpPr>
            <p:nvPr/>
          </p:nvCxnSpPr>
          <p:spPr>
            <a:xfrm flipH="1">
              <a:off x="2493486" y="1988410"/>
              <a:ext cx="876328" cy="700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6ACE60-CE77-154E-084F-79E1EE7AE36D}"/>
                </a:ext>
              </a:extLst>
            </p:cNvPr>
            <p:cNvCxnSpPr>
              <a:cxnSpLocks/>
              <a:stCxn id="7" idx="2"/>
              <a:endCxn id="9" idx="0"/>
            </p:cNvCxnSpPr>
            <p:nvPr/>
          </p:nvCxnSpPr>
          <p:spPr>
            <a:xfrm>
              <a:off x="3360143" y="1986202"/>
              <a:ext cx="853799" cy="71330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9CA7784-8B3A-8B9A-9CBB-72F49674A6E1}"/>
                    </a:ext>
                  </a:extLst>
                </p:cNvPr>
                <p:cNvSpPr/>
                <p:nvPr/>
              </p:nvSpPr>
              <p:spPr>
                <a:xfrm>
                  <a:off x="2737013"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7</m:t>
                            </m:r>
                          </m:sub>
                        </m:sSub>
                      </m:oMath>
                    </m:oMathPara>
                  </a14:m>
                  <a:endParaRPr lang="en-CH" dirty="0">
                    <a:solidFill>
                      <a:srgbClr val="0070C0"/>
                    </a:solidFill>
                  </a:endParaRPr>
                </a:p>
              </p:txBody>
            </p:sp>
          </mc:Choice>
          <mc:Fallback xmlns="">
            <p:sp>
              <p:nvSpPr>
                <p:cNvPr id="42" name="Rectangle 41">
                  <a:extLst>
                    <a:ext uri="{FF2B5EF4-FFF2-40B4-BE49-F238E27FC236}">
                      <a16:creationId xmlns:a16="http://schemas.microsoft.com/office/drawing/2014/main" id="{39CA7784-8B3A-8B9A-9CBB-72F49674A6E1}"/>
                    </a:ext>
                  </a:extLst>
                </p:cNvPr>
                <p:cNvSpPr>
                  <a:spLocks noRot="1" noChangeAspect="1" noMove="1" noResize="1" noEditPoints="1" noAdjustHandles="1" noChangeArrowheads="1" noChangeShapeType="1" noTextEdit="1"/>
                </p:cNvSpPr>
                <p:nvPr/>
              </p:nvSpPr>
              <p:spPr>
                <a:xfrm>
                  <a:off x="2737013" y="3851285"/>
                  <a:ext cx="502580" cy="430643"/>
                </a:xfrm>
                <a:prstGeom prst="rect">
                  <a:avLst/>
                </a:prstGeom>
                <a:blipFill>
                  <a:blip r:embed="rId1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7886921-3687-867D-A92B-2F1C21DFC9DA}"/>
                    </a:ext>
                  </a:extLst>
                </p:cNvPr>
                <p:cNvSpPr/>
                <p:nvPr/>
              </p:nvSpPr>
              <p:spPr>
                <a:xfrm>
                  <a:off x="178720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8</m:t>
                            </m:r>
                          </m:sub>
                        </m:sSub>
                      </m:oMath>
                    </m:oMathPara>
                  </a14:m>
                  <a:endParaRPr lang="en-CH" dirty="0">
                    <a:solidFill>
                      <a:srgbClr val="0070C0"/>
                    </a:solidFill>
                  </a:endParaRPr>
                </a:p>
              </p:txBody>
            </p:sp>
          </mc:Choice>
          <mc:Fallback xmlns="">
            <p:sp>
              <p:nvSpPr>
                <p:cNvPr id="43" name="Rectangle 42">
                  <a:extLst>
                    <a:ext uri="{FF2B5EF4-FFF2-40B4-BE49-F238E27FC236}">
                      <a16:creationId xmlns:a16="http://schemas.microsoft.com/office/drawing/2014/main" id="{57886921-3687-867D-A92B-2F1C21DFC9DA}"/>
                    </a:ext>
                  </a:extLst>
                </p:cNvPr>
                <p:cNvSpPr>
                  <a:spLocks noRot="1" noChangeAspect="1" noMove="1" noResize="1" noEditPoints="1" noAdjustHandles="1" noChangeArrowheads="1" noChangeShapeType="1" noTextEdit="1"/>
                </p:cNvSpPr>
                <p:nvPr/>
              </p:nvSpPr>
              <p:spPr>
                <a:xfrm>
                  <a:off x="1787207" y="3851285"/>
                  <a:ext cx="502580" cy="430643"/>
                </a:xfrm>
                <a:prstGeom prst="rect">
                  <a:avLst/>
                </a:prstGeom>
                <a:blipFill>
                  <a:blip r:embed="rId16"/>
                  <a:stretch>
                    <a:fillRect/>
                  </a:stretch>
                </a:blipFill>
              </p:spPr>
              <p:txBody>
                <a:bodyPr/>
                <a:lstStyle/>
                <a:p>
                  <a:r>
                    <a:rPr lang="en-CH">
                      <a:noFill/>
                    </a:rPr>
                    <a:t> </a:t>
                  </a:r>
                </a:p>
              </p:txBody>
            </p:sp>
          </mc:Fallback>
        </mc:AlternateContent>
        <p:cxnSp>
          <p:nvCxnSpPr>
            <p:cNvPr id="44" name="Straight Connector 43">
              <a:extLst>
                <a:ext uri="{FF2B5EF4-FFF2-40B4-BE49-F238E27FC236}">
                  <a16:creationId xmlns:a16="http://schemas.microsoft.com/office/drawing/2014/main" id="{8D28BB01-2E3D-F0FA-B5C9-280CBFA7BB32}"/>
                </a:ext>
              </a:extLst>
            </p:cNvPr>
            <p:cNvCxnSpPr>
              <a:cxnSpLocks/>
              <a:endCxn id="43" idx="0"/>
            </p:cNvCxnSpPr>
            <p:nvPr/>
          </p:nvCxnSpPr>
          <p:spPr>
            <a:xfrm flipH="1">
              <a:off x="203849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B27568-6D80-5643-7CB8-7E731280523A}"/>
                </a:ext>
              </a:extLst>
            </p:cNvPr>
            <p:cNvCxnSpPr>
              <a:cxnSpLocks/>
              <a:endCxn id="42" idx="0"/>
            </p:cNvCxnSpPr>
            <p:nvPr/>
          </p:nvCxnSpPr>
          <p:spPr>
            <a:xfrm>
              <a:off x="2486375" y="3119500"/>
              <a:ext cx="501928" cy="7317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0720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363561" y="1825625"/>
                <a:ext cx="11578728" cy="4351338"/>
              </a:xfrm>
            </p:spPr>
            <p:txBody>
              <a:bodyPr>
                <a:normAutofit/>
              </a:bodyPr>
              <a:lstStyle/>
              <a:p>
                <a:r>
                  <a:rPr lang="fr-CH" b="0" dirty="0">
                    <a:solidFill>
                      <a:srgbClr val="0070C0"/>
                    </a:solidFill>
                  </a:rPr>
                  <a:t>Example: square </a:t>
                </a:r>
                <a:r>
                  <a:rPr lang="fr-CH" b="0" dirty="0" err="1">
                    <a:solidFill>
                      <a:srgbClr val="0070C0"/>
                    </a:solidFill>
                  </a:rPr>
                  <a:t>loss</a:t>
                </a:r>
                <a:r>
                  <a:rPr lang="fr-CH" b="0"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𝑥</m:t>
                        </m:r>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𝑥</m:t>
                        </m:r>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𝑞</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2</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363561" y="1825625"/>
                <a:ext cx="11578728" cy="4351338"/>
              </a:xfrm>
              <a:blipFill>
                <a:blip r:embed="rId2"/>
                <a:stretch>
                  <a:fillRect l="-876" t="-2326"/>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5F12EC01-2AD7-ECEE-B78E-482953E83197}"/>
              </a:ext>
            </a:extLst>
          </p:cNvPr>
          <p:cNvSpPr/>
          <p:nvPr/>
        </p:nvSpPr>
        <p:spPr>
          <a:xfrm rot="16200000">
            <a:off x="4083267" y="3184633"/>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6668817" y="3426372"/>
            <a:ext cx="246993" cy="18866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5849011" y="462810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6DC65C-0A67-AC2A-DCE4-AB521C63229F}"/>
                  </a:ext>
                </a:extLst>
              </p:cNvPr>
              <p:cNvSpPr txBox="1"/>
              <p:nvPr/>
            </p:nvSpPr>
            <p:spPr>
              <a:xfrm>
                <a:off x="2850846" y="4628108"/>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xmlns="">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2850846" y="4628108"/>
                <a:ext cx="2711833" cy="1017586"/>
              </a:xfrm>
              <a:prstGeom prst="rect">
                <a:avLst/>
              </a:prstGeom>
              <a:blipFill>
                <a:blip r:embed="rId3"/>
                <a:stretch>
                  <a:fillRect t="-2469" r="-1860" b="-6173"/>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D2A69907-CFCF-2CCE-5AEB-116BF88D1CA5}"/>
              </a:ext>
            </a:extLst>
          </p:cNvPr>
          <p:cNvCxnSpPr>
            <a:stCxn id="6" idx="2"/>
          </p:cNvCxnSpPr>
          <p:nvPr/>
        </p:nvCxnSpPr>
        <p:spPr>
          <a:xfrm rot="5400000">
            <a:off x="6212445" y="4439562"/>
            <a:ext cx="139461" cy="125521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85439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𝑞</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𝑘</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𝑞</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𝑞</m:t>
                            </m:r>
                          </m:e>
                        </m:d>
                      </m:e>
                    </m:func>
                  </m:oMath>
                </a14:m>
                <a:r>
                  <a:rPr lang="en-CH" dirty="0"/>
                  <a:t> (see below)</a:t>
                </a:r>
              </a:p>
              <a:p>
                <a:pPr lvl="1"/>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i="1">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b="0" i="1" smtClean="0">
                            <a:solidFill>
                              <a:srgbClr val="0070C0"/>
                            </a:solidFill>
                            <a:latin typeface="Cambria Math" panose="02040503050406030204" pitchFamily="18" charset="0"/>
                            <a:ea typeface="Cambria Math" panose="02040503050406030204" pitchFamily="18" charset="0"/>
                          </a:rPr>
                          <m:t>𝐾</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endParaRPr lang="en-CH" dirty="0"/>
              </a:p>
            </p:txBody>
          </p:sp>
        </mc:Choice>
        <mc:Fallback xmlns="">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p:txBody>
              <a:bodyPr>
                <a:normAutofit fontScale="85000" lnSpcReduction="20000"/>
              </a:bodyPr>
              <a:lstStyle/>
              <a:p>
                <a:r>
                  <a:rPr lang="fr-CH" dirty="0">
                    <a:solidFill>
                      <a:srgbClr val="0070C0"/>
                    </a:solidFill>
                    <a:latin typeface="Cambria Math" panose="02040503050406030204" pitchFamily="18" charset="0"/>
                    <a:ea typeface="Cambria Math" panose="02040503050406030204" pitchFamily="18" charset="0"/>
                  </a:rPr>
                  <a:t>Assume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fixed</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𝑞</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belonging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p>
              <a:p>
                <a:pPr lvl="1"/>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oMath>
                </a14:m>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smtClean="0">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e>
                    </m:d>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𝑇</m:t>
                        </m:r>
                      </m:sup>
                      <m:e>
                        <m:f>
                          <m:fPr>
                            <m:ctrlPr>
                              <a:rPr lang="fr-CH" b="0" i="1" smtClean="0">
                                <a:solidFill>
                                  <a:srgbClr val="0070C0"/>
                                </a:solidFill>
                                <a:latin typeface="Cambria Math" panose="02040503050406030204" pitchFamily="18" charset="0"/>
                                <a:ea typeface="Cambria Math" panose="02040503050406030204" pitchFamily="18" charset="0"/>
                              </a:rPr>
                            </m:ctrlPr>
                          </m:fPr>
                          <m:num>
                            <m:sSup>
                              <m:sSupPr>
                                <m:ctrlPr>
                                  <a:rPr lang="fr-CH" b="0" i="1" smtClean="0">
                                    <a:solidFill>
                                      <a:srgbClr val="0070C0"/>
                                    </a:solidFill>
                                    <a:latin typeface="Cambria Math" panose="02040503050406030204" pitchFamily="18" charset="0"/>
                                    <a:ea typeface="Cambria Math" panose="02040503050406030204" pitchFamily="18" charset="0"/>
                                  </a:rPr>
                                </m:ctrlPr>
                              </m:sSupPr>
                              <m:e>
                                <m:d>
                                  <m:dPr>
                                    <m:ctrlPr>
                                      <a:rPr lang="fr-CH" b="0" i="1" smtClean="0">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b="0" i="1" smtClean="0">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i="1">
                                        <a:solidFill>
                                          <a:srgbClr val="0070C0"/>
                                        </a:solidFill>
                                        <a:latin typeface="Cambria Math" panose="02040503050406030204" pitchFamily="18" charset="0"/>
                                        <a:ea typeface="Cambria Math" panose="02040503050406030204" pitchFamily="18" charset="0"/>
                                      </a:rPr>
                                      <m:t>𝑗</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nary>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𝑇</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𝑞</m:t>
                    </m:r>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𝑞</m:t>
                        </m:r>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A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br>
                  <a:rPr lang="fr-CH"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oMath>
                </a14:m>
                <a:endParaRPr lang="fr-CH" dirty="0">
                  <a:solidFill>
                    <a:srgbClr val="0070C0"/>
                  </a:solidFill>
                  <a:latin typeface="Cambria Math" panose="02040503050406030204" pitchFamily="18" charset="0"/>
                  <a:ea typeface="Cambria Math" panose="02040503050406030204" pitchFamily="18" charset="0"/>
                </a:endParaRPr>
              </a:p>
              <a:p>
                <a:pPr lvl="1"/>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blipFill>
                <a:blip r:embed="rId2"/>
                <a:stretch>
                  <a:fillRect l="-844" t="-3198" b="-16279"/>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19716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a:t>
            </a:r>
          </a:p>
        </p:txBody>
      </p:sp>
      <p:pic>
        <p:nvPicPr>
          <p:cNvPr id="5" name="Picture 4">
            <a:extLst>
              <a:ext uri="{FF2B5EF4-FFF2-40B4-BE49-F238E27FC236}">
                <a16:creationId xmlns:a16="http://schemas.microsoft.com/office/drawing/2014/main" id="{EEE0C6B1-3340-CE88-581E-99F6F858F396}"/>
              </a:ext>
            </a:extLst>
          </p:cNvPr>
          <p:cNvPicPr>
            <a:picLocks noChangeAspect="1"/>
          </p:cNvPicPr>
          <p:nvPr/>
        </p:nvPicPr>
        <p:blipFill>
          <a:blip r:embed="rId3"/>
          <a:stretch>
            <a:fillRect/>
          </a:stretch>
        </p:blipFill>
        <p:spPr>
          <a:xfrm>
            <a:off x="2914608" y="1690688"/>
            <a:ext cx="6600094" cy="4603624"/>
          </a:xfrm>
          <a:prstGeom prst="rect">
            <a:avLst/>
          </a:prstGeom>
        </p:spPr>
      </p:pic>
      <p:pic>
        <p:nvPicPr>
          <p:cNvPr id="2" name="Picture 1">
            <a:extLst>
              <a:ext uri="{FF2B5EF4-FFF2-40B4-BE49-F238E27FC236}">
                <a16:creationId xmlns:a16="http://schemas.microsoft.com/office/drawing/2014/main" id="{DDA4493E-FA83-CBAB-5BD1-ED1A31EA81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34EF4F4E-8747-A9C0-BA88-056825E8719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156602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Hyperparameters</a:t>
            </a:r>
          </a:p>
        </p:txBody>
      </p:sp>
      <p:sp>
        <p:nvSpPr>
          <p:cNvPr id="2" name="Content Placeholder 1">
            <a:extLst>
              <a:ext uri="{FF2B5EF4-FFF2-40B4-BE49-F238E27FC236}">
                <a16:creationId xmlns:a16="http://schemas.microsoft.com/office/drawing/2014/main" id="{9FF59440-6985-C544-9722-A1E07A78AEF3}"/>
              </a:ext>
            </a:extLst>
          </p:cNvPr>
          <p:cNvSpPr>
            <a:spLocks noGrp="1"/>
          </p:cNvSpPr>
          <p:nvPr>
            <p:ph idx="1"/>
          </p:nvPr>
        </p:nvSpPr>
        <p:spPr/>
        <p:txBody>
          <a:bodyPr/>
          <a:lstStyle/>
          <a:p>
            <a:endParaRPr lang="en-CH"/>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D11C8-1293-4CC3-EE8B-545A9D26B402}"/>
              </a:ext>
            </a:extLst>
          </p:cNvPr>
          <p:cNvSpPr>
            <a:spLocks noGrp="1"/>
          </p:cNvSpPr>
          <p:nvPr>
            <p:ph type="title"/>
          </p:nvPr>
        </p:nvSpPr>
        <p:spPr/>
        <p:txBody>
          <a:bodyPr/>
          <a:lstStyle/>
          <a:p>
            <a:r>
              <a:rPr lang="en-CH" dirty="0"/>
              <a:t>XGBoost</a:t>
            </a:r>
          </a:p>
        </p:txBody>
      </p:sp>
      <p:pic>
        <p:nvPicPr>
          <p:cNvPr id="5" name="Picture 4">
            <a:extLst>
              <a:ext uri="{FF2B5EF4-FFF2-40B4-BE49-F238E27FC236}">
                <a16:creationId xmlns:a16="http://schemas.microsoft.com/office/drawing/2014/main" id="{63175161-F9F9-88F0-32BE-99F6A9AABECE}"/>
              </a:ext>
            </a:extLst>
          </p:cNvPr>
          <p:cNvPicPr>
            <a:picLocks noChangeAspect="1"/>
          </p:cNvPicPr>
          <p:nvPr/>
        </p:nvPicPr>
        <p:blipFill>
          <a:blip r:embed="rId2"/>
          <a:stretch>
            <a:fillRect/>
          </a:stretch>
        </p:blipFill>
        <p:spPr>
          <a:xfrm>
            <a:off x="3627006" y="827461"/>
            <a:ext cx="7498194" cy="5535580"/>
          </a:xfrm>
          <a:prstGeom prst="rect">
            <a:avLst/>
          </a:prstGeom>
        </p:spPr>
      </p:pic>
      <p:pic>
        <p:nvPicPr>
          <p:cNvPr id="2" name="Picture 1">
            <a:extLst>
              <a:ext uri="{FF2B5EF4-FFF2-40B4-BE49-F238E27FC236}">
                <a16:creationId xmlns:a16="http://schemas.microsoft.com/office/drawing/2014/main" id="{74EC1FFE-4CE7-8EDC-97B6-508D2F2CD02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9B13C5E9-88C7-5938-4594-41E48087C7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96454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92500" lnSpcReduction="20000"/>
              </a:bodyPr>
              <a:lstStyle/>
              <a:p>
                <a:r>
                  <a:rPr lang="en-CH" dirty="0">
                    <a:solidFill>
                      <a:srgbClr val="0070C0"/>
                    </a:solidFill>
                  </a:rPr>
                  <a:t>When to use XGBoost</a:t>
                </a:r>
              </a:p>
              <a:p>
                <a:pPr lvl="1"/>
                <a:r>
                  <a:rPr lang="en-CH" dirty="0">
                    <a:solidFill>
                      <a:srgbClr val="0070C0"/>
                    </a:solidFill>
                  </a:rPr>
                  <a:t>Classification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965" t="-379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85000" lnSpcReduction="20000"/>
              </a:bodyPr>
              <a:lstStyle/>
              <a:p>
                <a:r>
                  <a:rPr lang="en-CH" dirty="0">
                    <a:solidFill>
                      <a:srgbClr val="0070C0"/>
                    </a:solidFill>
                  </a:rPr>
                  <a:t>In the classification task, we would like to predict the outcome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a:t>
                </a:r>
              </a:p>
              <a:p>
                <a:r>
                  <a:rPr lang="en-CH" dirty="0">
                    <a:solidFill>
                      <a:srgbClr val="0070C0"/>
                    </a:solidFill>
                  </a:rPr>
                  <a:t>We choose a classifier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 with </a:t>
                </a:r>
                <a:r>
                  <a:rPr lang="en-CH" i="1" u="sng" dirty="0">
                    <a:solidFill>
                      <a:srgbClr val="0070C0"/>
                    </a:solidFill>
                  </a:rPr>
                  <a:t>hyper parameters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𝝓</m:t>
                    </m:r>
                  </m:oMath>
                </a14:m>
                <a:r>
                  <a:rPr lang="en-CH" dirty="0">
                    <a:solidFill>
                      <a:srgbClr val="0070C0"/>
                    </a:solidFill>
                  </a:rPr>
                  <a:t> and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t>
                </a:r>
              </a:p>
              <a:p>
                <a:r>
                  <a:rPr lang="en-CH" dirty="0">
                    <a:solidFill>
                      <a:srgbClr val="0070C0"/>
                    </a:solidFill>
                  </a:rPr>
                  <a:t>Hyper parameters (e.g </a:t>
                </a:r>
                <a14:m>
                  <m:oMath xmlns:m="http://schemas.openxmlformats.org/officeDocument/2006/math">
                    <m:r>
                      <a:rPr lang="en-CH" i="1" dirty="0">
                        <a:solidFill>
                          <a:srgbClr val="0070C0"/>
                        </a:solidFill>
                        <a:latin typeface="Cambria Math" panose="02040503050406030204" pitchFamily="18" charset="0"/>
                      </a:rPr>
                      <m:t>𝑘</m:t>
                    </m:r>
                  </m:oMath>
                </a14:m>
                <a:r>
                  <a:rPr lang="en-CH" dirty="0">
                    <a:solidFill>
                      <a:srgbClr val="0070C0"/>
                    </a:solidFill>
                  </a:rPr>
                  <a:t> in </a:t>
                </a:r>
                <a14:m>
                  <m:oMath xmlns:m="http://schemas.openxmlformats.org/officeDocument/2006/math">
                    <m:r>
                      <a:rPr lang="en-CH" i="1" dirty="0" smtClean="0">
                        <a:solidFill>
                          <a:srgbClr val="0070C0"/>
                        </a:solidFill>
                        <a:latin typeface="Cambria Math" panose="02040503050406030204" pitchFamily="18" charset="0"/>
                      </a:rPr>
                      <m:t>𝑘</m:t>
                    </m:r>
                    <m:r>
                      <a:rPr lang="en-CH" i="1" dirty="0" smtClean="0">
                        <a:solidFill>
                          <a:srgbClr val="0070C0"/>
                        </a:solidFill>
                        <a:latin typeface="Cambria Math" panose="02040503050406030204" pitchFamily="18" charset="0"/>
                      </a:rPr>
                      <m:t>−</m:t>
                    </m:r>
                    <m:r>
                      <a:rPr lang="en-CH" i="1" dirty="0" smtClean="0">
                        <a:solidFill>
                          <a:srgbClr val="0070C0"/>
                        </a:solidFill>
                        <a:latin typeface="Cambria Math" panose="02040503050406030204" pitchFamily="18" charset="0"/>
                      </a:rPr>
                      <m:t>𝑁𝑁</m:t>
                    </m:r>
                  </m:oMath>
                </a14:m>
                <a:r>
                  <a:rPr lang="en-CH" dirty="0">
                    <a:solidFill>
                      <a:srgbClr val="0070C0"/>
                    </a:solidFill>
                  </a:rPr>
                  <a:t>, kernel in </a:t>
                </a:r>
                <a14:m>
                  <m:oMath xmlns:m="http://schemas.openxmlformats.org/officeDocument/2006/math">
                    <m:r>
                      <a:rPr lang="en-CH" i="1" dirty="0" smtClean="0">
                        <a:solidFill>
                          <a:srgbClr val="0070C0"/>
                        </a:solidFill>
                        <a:latin typeface="Cambria Math" panose="02040503050406030204" pitchFamily="18" charset="0"/>
                      </a:rPr>
                      <m:t>𝑆𝑉𝑀</m:t>
                    </m:r>
                  </m:oMath>
                </a14:m>
                <a:r>
                  <a:rPr lang="en-CH" dirty="0">
                    <a:solidFill>
                      <a:srgbClr val="0070C0"/>
                    </a:solidFill>
                  </a:rPr>
                  <a:t>, learning rate in </a:t>
                </a:r>
                <a14:m>
                  <m:oMath xmlns:m="http://schemas.openxmlformats.org/officeDocument/2006/math">
                    <m:r>
                      <a:rPr lang="en-CH" i="1" dirty="0" smtClean="0">
                        <a:solidFill>
                          <a:srgbClr val="0070C0"/>
                        </a:solidFill>
                        <a:latin typeface="Cambria Math" panose="02040503050406030204" pitchFamily="18" charset="0"/>
                      </a:rPr>
                      <m:t>𝐿𝑅</m:t>
                    </m:r>
                  </m:oMath>
                </a14:m>
                <a:r>
                  <a:rPr lang="en-CH" dirty="0">
                    <a:solidFill>
                      <a:srgbClr val="0070C0"/>
                    </a:solidFill>
                  </a:rPr>
                  <a:t>) have to be specified by the user or learned in CV loop outside the classifier.</a:t>
                </a:r>
              </a:p>
              <a:p>
                <a:r>
                  <a:rPr lang="en-CH" dirty="0">
                    <a:solidFill>
                      <a:srgbClr val="0070C0"/>
                    </a:solidFill>
                  </a:rPr>
                  <a:t>The internal parameters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are learned by the classifier (e.g. the coefficients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𝐿𝑅</m:t>
                    </m:r>
                  </m:oMath>
                </a14:m>
                <a:r>
                  <a:rPr lang="en-CH" dirty="0">
                    <a:solidFill>
                      <a:srgbClr val="0070C0"/>
                    </a:solidFill>
                  </a:rPr>
                  <a:t>, or support vector coefficients in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𝑆𝑉𝑀</m:t>
                    </m:r>
                  </m:oMath>
                </a14:m>
                <a:r>
                  <a:rPr lang="en-CH" dirty="0">
                    <a:solidFill>
                      <a:srgbClr val="0070C0"/>
                    </a:solidFill>
                  </a:rPr>
                  <a:t>).</a:t>
                </a:r>
              </a:p>
              <a:p>
                <a:r>
                  <a:rPr lang="en-CH" dirty="0">
                    <a:solidFill>
                      <a:srgbClr val="0070C0"/>
                    </a:solidFill>
                  </a:rPr>
                  <a:t>The classifier learns those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that are able to predict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 with the lowest error:</a:t>
                </a:r>
                <a:br>
                  <a:rPr lang="en-CH" dirty="0">
                    <a:solidFill>
                      <a:srgbClr val="0070C0"/>
                    </a:solidFill>
                  </a:rPr>
                </a:br>
                <a:br>
                  <a:rPr lang="en-CH" dirty="0">
                    <a:solidFill>
                      <a:srgbClr val="0070C0"/>
                    </a:solidFill>
                  </a:rPr>
                </a:b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r>
                      <a:rPr lang="fr-CH" b="1" i="1" smtClean="0">
                        <a:solidFill>
                          <a:srgbClr val="0070C0"/>
                        </a:solidFill>
                        <a:latin typeface="Cambria Math" panose="02040503050406030204" pitchFamily="18" charset="0"/>
                        <a:ea typeface="Cambria Math" panose="02040503050406030204" pitchFamily="18" charset="0"/>
                      </a:rPr>
                      <m:t>=</m:t>
                    </m:r>
                    <m:func>
                      <m:funcPr>
                        <m:ctrlPr>
                          <a:rPr lang="fr-CH" b="1" i="1" smtClean="0">
                            <a:solidFill>
                              <a:srgbClr val="0070C0"/>
                            </a:solidFill>
                            <a:latin typeface="Cambria Math" panose="02040503050406030204" pitchFamily="18" charset="0"/>
                            <a:ea typeface="Cambria Math" panose="02040503050406030204" pitchFamily="18" charset="0"/>
                          </a:rPr>
                        </m:ctrlPr>
                      </m:funcPr>
                      <m:fName>
                        <m:limLow>
                          <m:limLowPr>
                            <m:ctrlPr>
                              <a:rPr lang="fr-CH" b="1"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en-CH" b="1" i="1">
                                <a:solidFill>
                                  <a:srgbClr val="0070C0"/>
                                </a:solidFill>
                                <a:latin typeface="Cambria Math" panose="02040503050406030204" pitchFamily="18" charset="0"/>
                                <a:ea typeface="Cambria Math" panose="02040503050406030204" pitchFamily="18" charset="0"/>
                              </a:rPr>
                              <m:t>𝜽</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smtClean="0">
                                <a:solidFill>
                                  <a:srgbClr val="0070C0"/>
                                </a:solidFill>
                                <a:latin typeface="Cambria Math" panose="02040503050406030204" pitchFamily="18" charset="0"/>
                                <a:ea typeface="Cambria Math" panose="02040503050406030204" pitchFamily="18" charset="0"/>
                              </a:rPr>
                              <m:t>.</m:t>
                            </m:r>
                            <m:r>
                              <m:rPr>
                                <m:nor/>
                              </m:rPr>
                              <a:rPr lang="fr-CH" b="1" i="0" smtClean="0">
                                <a:solidFill>
                                  <a:srgbClr val="0070C0"/>
                                </a:solidFill>
                                <a:latin typeface="Cambria Math" panose="02040503050406030204" pitchFamily="18" charset="0"/>
                                <a:ea typeface="Cambria Math" panose="02040503050406030204" pitchFamily="18" charset="0"/>
                              </a:rPr>
                              <m:t>predict</m:t>
                            </m:r>
                            <m:d>
                              <m:dPr>
                                <m:ctrlPr>
                                  <a:rPr lang="en-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1" i="1" smtClean="0">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𝒚</m:t>
                            </m:r>
                          </m:e>
                        </m:d>
                      </m:e>
                    </m:func>
                  </m:oMath>
                </a14:m>
                <a:br>
                  <a:rPr lang="fr-CH" b="1" dirty="0">
                    <a:solidFill>
                      <a:srgbClr val="0070C0"/>
                    </a:solidFill>
                    <a:ea typeface="Cambria Math" panose="02040503050406030204" pitchFamily="18" charset="0"/>
                  </a:rPr>
                </a:br>
                <a:br>
                  <a:rPr lang="fr-CH" b="1" dirty="0">
                    <a:solidFill>
                      <a:srgbClr val="0070C0"/>
                    </a:solidFill>
                    <a:ea typeface="Cambria Math" panose="02040503050406030204" pitchFamily="18" charset="0"/>
                  </a:rPr>
                </a:br>
                <a:r>
                  <a:rPr lang="fr-CH" dirty="0" err="1">
                    <a:solidFill>
                      <a:srgbClr val="0070C0"/>
                    </a:solidFill>
                    <a:ea typeface="Cambria Math" panose="02040503050406030204" pitchFamily="18" charset="0"/>
                  </a:rPr>
                  <a:t>where</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loss</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function</a:t>
                </a:r>
                <a:r>
                  <a:rPr lang="fr-CH" dirty="0">
                    <a:solidFill>
                      <a:srgbClr val="0070C0"/>
                    </a:solidFill>
                    <a:ea typeface="Cambria Math" panose="02040503050406030204" pitchFamily="18" charset="0"/>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measures</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error</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between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predicted</a:t>
                </a:r>
                <a:r>
                  <a:rPr lang="fr-CH" dirty="0">
                    <a:solidFill>
                      <a:srgbClr val="0070C0"/>
                    </a:solidFill>
                    <a:ea typeface="Cambria Math" panose="02040503050406030204" pitchFamily="18" charset="0"/>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𝑿</m:t>
                        </m:r>
                        <m:r>
                          <a:rPr lang="fr-CH" b="1" i="1">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oMath>
                </a14:m>
                <a:r>
                  <a:rPr lang="fr-CH" dirty="0">
                    <a:solidFill>
                      <a:srgbClr val="0070C0"/>
                    </a:solidFill>
                    <a:ea typeface="Cambria Math" panose="02040503050406030204" pitchFamily="18" charset="0"/>
                  </a:rPr>
                  <a:t>) and </a:t>
                </a:r>
                <a:r>
                  <a:rPr lang="fr-CH" dirty="0" err="1">
                    <a:solidFill>
                      <a:srgbClr val="0070C0"/>
                    </a:solidFill>
                    <a:ea typeface="Cambria Math" panose="02040503050406030204" pitchFamily="18" charset="0"/>
                  </a:rPr>
                  <a:t>known</a:t>
                </a:r>
                <a:r>
                  <a:rPr lang="fr-CH" dirty="0">
                    <a:solidFill>
                      <a:srgbClr val="0070C0"/>
                    </a:solidFill>
                    <a:ea typeface="Cambria Math" panose="02040503050406030204" pitchFamily="18" charset="0"/>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𝒚</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outcomes</a:t>
                </a:r>
                <a:r>
                  <a:rPr lang="fr-CH" dirty="0">
                    <a:solidFill>
                      <a:srgbClr val="0070C0"/>
                    </a:solidFill>
                    <a:ea typeface="Cambria Math" panose="02040503050406030204" pitchFamily="18" charset="0"/>
                  </a:rPr>
                  <a:t>.</a:t>
                </a: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844" t="-2709" r="-1086"/>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F5D86B11-1E21-9C4C-2E43-339761974A2C}"/>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93391DAD-DA43-43CB-17EA-04E1CC3A807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5578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pPr/>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m:rPr>
                              <m:sty m:val="p"/>
                            </m:rPr>
                            <a:rPr lang="el-GR" i="1">
                              <a:solidFill>
                                <a:srgbClr val="0070C0"/>
                              </a:solidFill>
                              <a:latin typeface="Cambria Math" panose="02040503050406030204" pitchFamily="18" charset="0"/>
                              <a:ea typeface="Cambria Math" panose="02040503050406030204" pitchFamily="18" charset="0"/>
                            </a:rPr>
                            <m:t>Φ</m:t>
                          </m:r>
                        </m:e>
                      </m:d>
                    </m:oMath>
                  </m:oMathPara>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3" name="TextBox 2">
            <a:extLst>
              <a:ext uri="{FF2B5EF4-FFF2-40B4-BE49-F238E27FC236}">
                <a16:creationId xmlns:a16="http://schemas.microsoft.com/office/drawing/2014/main" id="{20B99F51-5A6F-D2CF-A88B-911F5E66A5DF}"/>
              </a:ext>
            </a:extLst>
          </p:cNvPr>
          <p:cNvSpPr txBox="1"/>
          <p:nvPr/>
        </p:nvSpPr>
        <p:spPr>
          <a:xfrm>
            <a:off x="838200" y="3307394"/>
            <a:ext cx="2308645" cy="369332"/>
          </a:xfrm>
          <a:prstGeom prst="rect">
            <a:avLst/>
          </a:prstGeom>
          <a:noFill/>
        </p:spPr>
        <p:txBody>
          <a:bodyPr wrap="none" rtlCol="0">
            <a:spAutoFit/>
          </a:bodyPr>
          <a:lstStyle/>
          <a:p>
            <a:r>
              <a:rPr lang="en-CH" dirty="0"/>
              <a:t>Hyperparameter loop</a:t>
            </a:r>
          </a:p>
        </p:txBody>
      </p:sp>
      <p:cxnSp>
        <p:nvCxnSpPr>
          <p:cNvPr id="8" name="Straight Arrow Connector 7">
            <a:extLst>
              <a:ext uri="{FF2B5EF4-FFF2-40B4-BE49-F238E27FC236}">
                <a16:creationId xmlns:a16="http://schemas.microsoft.com/office/drawing/2014/main" id="{61EF620C-D3ED-EF88-0849-ECDC8FEF48CB}"/>
              </a:ext>
            </a:extLst>
          </p:cNvPr>
          <p:cNvCxnSpPr>
            <a:cxnSpLocks/>
          </p:cNvCxnSpPr>
          <p:nvPr/>
        </p:nvCxnSpPr>
        <p:spPr>
          <a:xfrm>
            <a:off x="3073275" y="3492060"/>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1ADBEFA-D9EE-EA07-00D0-1AB2FFD64BDE}"/>
              </a:ext>
            </a:extLst>
          </p:cNvPr>
          <p:cNvSpPr txBox="1"/>
          <p:nvPr/>
        </p:nvSpPr>
        <p:spPr>
          <a:xfrm>
            <a:off x="2264637" y="3858501"/>
            <a:ext cx="966290" cy="369332"/>
          </a:xfrm>
          <a:prstGeom prst="rect">
            <a:avLst/>
          </a:prstGeom>
          <a:noFill/>
        </p:spPr>
        <p:txBody>
          <a:bodyPr wrap="none" rtlCol="0">
            <a:spAutoFit/>
          </a:bodyPr>
          <a:lstStyle/>
          <a:p>
            <a:r>
              <a:rPr lang="en-CH" dirty="0"/>
              <a:t>CV loop</a:t>
            </a:r>
          </a:p>
        </p:txBody>
      </p:sp>
      <p:cxnSp>
        <p:nvCxnSpPr>
          <p:cNvPr id="10" name="Straight Arrow Connector 9">
            <a:extLst>
              <a:ext uri="{FF2B5EF4-FFF2-40B4-BE49-F238E27FC236}">
                <a16:creationId xmlns:a16="http://schemas.microsoft.com/office/drawing/2014/main" id="{67942D54-A717-2270-F3F6-744FA882064A}"/>
              </a:ext>
            </a:extLst>
          </p:cNvPr>
          <p:cNvCxnSpPr>
            <a:cxnSpLocks/>
          </p:cNvCxnSpPr>
          <p:nvPr/>
        </p:nvCxnSpPr>
        <p:spPr>
          <a:xfrm>
            <a:off x="3330777" y="4043167"/>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94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10000"/>
              </a:bodyPr>
              <a:lstStyle/>
              <a:p>
                <a:r>
                  <a:rPr lang="en-CH" dirty="0">
                    <a:solidFill>
                      <a:srgbClr val="0070C0"/>
                    </a:solidFill>
                  </a:rPr>
                  <a:t>Regression and classification trees</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𝜈</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The tree algorithm calculates these parameters within the .fit() method (more implementation details on </a:t>
                </a:r>
                <a:r>
                  <a:rPr lang="en-CH" dirty="0">
                    <a:solidFill>
                      <a:srgbClr val="0070C0"/>
                    </a:solidFill>
                    <a:hlinkClick r:id="rId2"/>
                  </a:rPr>
                  <a:t>sklearn</a:t>
                </a:r>
                <a:r>
                  <a:rPr lang="en-CH" dirty="0">
                    <a:solidFill>
                      <a:srgbClr val="0070C0"/>
                    </a:solidFill>
                  </a:rPr>
                  <a:t>)</a:t>
                </a:r>
              </a:p>
              <a:p>
                <a:r>
                  <a:rPr lang="en-CH" dirty="0">
                    <a:solidFill>
                      <a:srgbClr val="0070C0"/>
                    </a:solidFill>
                  </a:rPr>
                  <a:t>Tree hyperparameters add constraints to its growth:</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a:t>
                </a:r>
              </a:p>
            </p:txBody>
          </p:sp>
        </mc:Choice>
        <mc:Fallback>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3"/>
                <a:stretch>
                  <a:fillRect l="-965" t="-2616" r="-483" b="-2035"/>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DB3C37FC-BFD7-1A04-C362-3985E87831FC}"/>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5E7AEA2C-6864-2423-AE0F-391DFCEDF7D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fontScale="92500" lnSpcReduction="20000"/>
          </a:bodyPr>
          <a:lstStyle/>
          <a:p>
            <a:r>
              <a:rPr lang="en-CH" dirty="0">
                <a:solidFill>
                  <a:srgbClr val="0070C0"/>
                </a:solidFill>
              </a:rPr>
              <a:t>Hyperparameters have grid or tree-structured configuration spaces of discrete, ordinal, and continuous variables.</a:t>
            </a:r>
          </a:p>
          <a:p>
            <a:r>
              <a:rPr lang="fr-CH" dirty="0">
                <a:solidFill>
                  <a:srgbClr val="0070C0"/>
                </a:solidFill>
              </a:rPr>
              <a:t>C</a:t>
            </a:r>
            <a:r>
              <a:rPr lang="en-CH" dirty="0">
                <a:solidFill>
                  <a:srgbClr val="0070C0"/>
                </a:solidFill>
              </a:rPr>
              <a:t>omplet</a:t>
            </a:r>
            <a:r>
              <a:rPr lang="en-GB" dirty="0">
                <a:solidFill>
                  <a:srgbClr val="0070C0"/>
                </a:solidFill>
              </a:rPr>
              <a:t>e</a:t>
            </a:r>
            <a:r>
              <a:rPr lang="en-CH" dirty="0">
                <a:solidFill>
                  <a:srgbClr val="0070C0"/>
                </a:solidFill>
              </a:rPr>
              <a:t> tree or grid searches are often too slow for large search spaces:</a:t>
            </a:r>
          </a:p>
          <a:p>
            <a:pPr lvl="1"/>
            <a:r>
              <a:rPr lang="en-CH" dirty="0">
                <a:solidFill>
                  <a:srgbClr val="0070C0"/>
                </a:solidFill>
              </a:rPr>
              <a:t>Random searches</a:t>
            </a:r>
          </a:p>
          <a:p>
            <a:pPr lvl="1"/>
            <a:r>
              <a:rPr lang="en-CH" dirty="0">
                <a:solidFill>
                  <a:srgbClr val="0070C0"/>
                </a:solidFill>
              </a:rPr>
              <a:t>Clever algorithms that suggest which parameter combination to test in the next step based on previous results.</a:t>
            </a:r>
          </a:p>
          <a:p>
            <a:r>
              <a:rPr lang="en-CH" dirty="0">
                <a:solidFill>
                  <a:srgbClr val="0070C0"/>
                </a:solidFill>
              </a:rPr>
              <a:t>Hyperopt (</a:t>
            </a:r>
            <a:r>
              <a:rPr lang="en-CH" dirty="0">
                <a:solidFill>
                  <a:srgbClr val="0070C0"/>
                </a:solidFill>
                <a:hlinkClick r:id="rId2"/>
              </a:rPr>
              <a:t>Bergstra et al. Neurips 2011</a:t>
            </a:r>
            <a:r>
              <a:rPr lang="en-CH" dirty="0">
                <a:solidFill>
                  <a:srgbClr val="0070C0"/>
                </a:solidFill>
              </a:rPr>
              <a:t>) implements both strategies. It is open-source and available on </a:t>
            </a:r>
            <a:r>
              <a:rPr lang="en-GB" dirty="0">
                <a:solidFill>
                  <a:srgbClr val="0070C0"/>
                </a:solidFill>
                <a:hlinkClick r:id="rId3"/>
              </a:rPr>
              <a:t>https://github.com/hyperopt/hyperopt</a:t>
            </a:r>
            <a:r>
              <a:rPr lang="en-GB" dirty="0">
                <a:solidFill>
                  <a:srgbClr val="0070C0"/>
                </a:solidFill>
              </a:rPr>
              <a:t>.</a:t>
            </a:r>
          </a:p>
          <a:p>
            <a:r>
              <a:rPr lang="en-GB" dirty="0">
                <a:solidFill>
                  <a:srgbClr val="0070C0"/>
                </a:solidFill>
              </a:rPr>
              <a:t>Other tools are </a:t>
            </a:r>
            <a:r>
              <a:rPr lang="en-GB" dirty="0">
                <a:solidFill>
                  <a:srgbClr val="0070C0"/>
                </a:solidFill>
                <a:hlinkClick r:id="rId4"/>
              </a:rPr>
              <a:t>Hypermax</a:t>
            </a:r>
            <a:r>
              <a:rPr lang="en-GB" dirty="0">
                <a:solidFill>
                  <a:srgbClr val="0070C0"/>
                </a:solidFill>
              </a:rPr>
              <a:t> (tree </a:t>
            </a:r>
            <a:r>
              <a:rPr lang="en-GB" dirty="0" err="1">
                <a:solidFill>
                  <a:srgbClr val="0070C0"/>
                </a:solidFill>
              </a:rPr>
              <a:t>parzen</a:t>
            </a:r>
            <a:r>
              <a:rPr lang="en-GB" dirty="0">
                <a:solidFill>
                  <a:srgbClr val="0070C0"/>
                </a:solidFill>
              </a:rPr>
              <a:t> estimator), </a:t>
            </a:r>
            <a:r>
              <a:rPr lang="en-GB" dirty="0">
                <a:solidFill>
                  <a:srgbClr val="0070C0"/>
                </a:solidFill>
                <a:hlinkClick r:id="rId5"/>
              </a:rPr>
              <a:t>Scikit-Optimizer</a:t>
            </a:r>
            <a:r>
              <a:rPr lang="en-GB" dirty="0">
                <a:solidFill>
                  <a:srgbClr val="0070C0"/>
                </a:solidFill>
              </a:rPr>
              <a:t> (</a:t>
            </a:r>
            <a:r>
              <a:rPr lang="en-GB" dirty="0" err="1">
                <a:solidFill>
                  <a:srgbClr val="0070C0"/>
                </a:solidFill>
              </a:rPr>
              <a:t>skopt</a:t>
            </a:r>
            <a:r>
              <a:rPr lang="en-GB" dirty="0">
                <a:solidFill>
                  <a:srgbClr val="0070C0"/>
                </a:solidFill>
              </a:rPr>
              <a:t>) (Bayesian), </a:t>
            </a:r>
            <a:r>
              <a:rPr lang="en-GB" dirty="0">
                <a:solidFill>
                  <a:srgbClr val="0070C0"/>
                </a:solidFill>
                <a:hlinkClick r:id="rId6"/>
              </a:rPr>
              <a:t>Spearmint</a:t>
            </a:r>
            <a:r>
              <a:rPr lang="en-GB" dirty="0">
                <a:solidFill>
                  <a:srgbClr val="0070C0"/>
                </a:solidFill>
              </a:rPr>
              <a:t> (Bayesian), </a:t>
            </a:r>
            <a:r>
              <a:rPr lang="en-GB" dirty="0">
                <a:solidFill>
                  <a:srgbClr val="0070C0"/>
                </a:solidFill>
                <a:hlinkClick r:id="rId7"/>
              </a:rPr>
              <a:t>Hyperband</a:t>
            </a:r>
            <a:r>
              <a:rPr lang="en-GB" dirty="0">
                <a:solidFill>
                  <a:srgbClr val="0070C0"/>
                </a:solidFill>
              </a:rPr>
              <a:t> (fast random armed bandit), </a:t>
            </a:r>
            <a:r>
              <a:rPr lang="en-GB" dirty="0">
                <a:solidFill>
                  <a:srgbClr val="0070C0"/>
                </a:solidFill>
                <a:hlinkClick r:id="rId8"/>
              </a:rPr>
              <a:t>Optuna</a:t>
            </a:r>
            <a:r>
              <a:rPr lang="en-GB" dirty="0">
                <a:solidFill>
                  <a:srgbClr val="0070C0"/>
                </a:solidFill>
              </a:rPr>
              <a:t> (dynamic search space, pruning, easy API), …</a:t>
            </a:r>
            <a:endParaRPr lang="en-CH" dirty="0">
              <a:solidFill>
                <a:srgbClr val="0070C0"/>
              </a:solidFill>
            </a:endParaRPr>
          </a:p>
        </p:txBody>
      </p:sp>
      <p:pic>
        <p:nvPicPr>
          <p:cNvPr id="4" name="Picture 3">
            <a:extLst>
              <a:ext uri="{FF2B5EF4-FFF2-40B4-BE49-F238E27FC236}">
                <a16:creationId xmlns:a16="http://schemas.microsoft.com/office/drawing/2014/main" id="{359695BD-480B-5C21-4657-0EA7E048CB5D}"/>
              </a:ext>
            </a:extLst>
          </p:cNvPr>
          <p:cNvPicPr>
            <a:picLocks noChangeAspect="1"/>
          </p:cNvPicPr>
          <p:nvPr/>
        </p:nvPicPr>
        <p:blipFill>
          <a:blip r:embed="rId9"/>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C9C7451E-D47E-D4ED-FA68-BDBE180FDD2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84730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lstStyle/>
          <a:p>
            <a:r>
              <a:rPr lang="en-CH" dirty="0">
                <a:solidFill>
                  <a:srgbClr val="0070C0"/>
                </a:solidFill>
              </a:rPr>
              <a:t>Random algorithms find optimal solutions faster and more accurately than grid searches (</a:t>
            </a:r>
            <a:r>
              <a:rPr lang="en-CH" dirty="0">
                <a:solidFill>
                  <a:srgbClr val="0070C0"/>
                </a:solidFill>
                <a:hlinkClick r:id="rId2"/>
              </a:rPr>
              <a:t>Bergstra &amp; Bengio, J. Mach. Learn. Res., 2012</a:t>
            </a:r>
            <a:r>
              <a:rPr lang="en-CH" dirty="0">
                <a:solidFill>
                  <a:srgbClr val="0070C0"/>
                </a:solidFill>
              </a:rPr>
              <a:t>)</a:t>
            </a:r>
          </a:p>
          <a:p>
            <a:r>
              <a:rPr lang="en-CH" dirty="0">
                <a:solidFill>
                  <a:srgbClr val="0070C0"/>
                </a:solidFill>
              </a:rPr>
              <a:t>Therefore Hyperopt implements a random search algorithm.</a:t>
            </a:r>
          </a:p>
          <a:p>
            <a:r>
              <a:rPr lang="en-GB" dirty="0" err="1">
                <a:solidFill>
                  <a:srgbClr val="0070C0"/>
                </a:solidFill>
              </a:rPr>
              <a:t>Hyperopt</a:t>
            </a:r>
            <a:r>
              <a:rPr lang="en-GB" dirty="0">
                <a:solidFill>
                  <a:srgbClr val="0070C0"/>
                </a:solidFill>
              </a:rPr>
              <a:t> also offers</a:t>
            </a:r>
            <a:r>
              <a:rPr lang="en-CH" dirty="0">
                <a:solidFill>
                  <a:srgbClr val="0070C0"/>
                </a:solidFill>
              </a:rPr>
              <a:t> two other model-based search algorithms:</a:t>
            </a:r>
          </a:p>
          <a:p>
            <a:pPr lvl="1"/>
            <a:r>
              <a:rPr lang="en-CH" dirty="0">
                <a:solidFill>
                  <a:srgbClr val="0070C0"/>
                </a:solidFill>
              </a:rPr>
              <a:t>Gaussian process approach (GP)</a:t>
            </a:r>
          </a:p>
          <a:p>
            <a:pPr lvl="1"/>
            <a:r>
              <a:rPr lang="en-CH" dirty="0">
                <a:solidFill>
                  <a:srgbClr val="0070C0"/>
                </a:solidFill>
              </a:rPr>
              <a:t>Tree-str</a:t>
            </a:r>
            <a:r>
              <a:rPr lang="en-GB" dirty="0">
                <a:solidFill>
                  <a:srgbClr val="0070C0"/>
                </a:solidFill>
              </a:rPr>
              <a:t>u</a:t>
            </a:r>
            <a:r>
              <a:rPr lang="en-CH" dirty="0">
                <a:solidFill>
                  <a:srgbClr val="0070C0"/>
                </a:solidFill>
              </a:rPr>
              <a:t>ctured Parzen window approach (TPE)</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43145" y="1690688"/>
            <a:ext cx="9917860" cy="368188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659368" y="5569625"/>
                <a:ext cx="5871992"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659368" y="5569625"/>
                <a:ext cx="5871992" cy="680379"/>
              </a:xfrm>
              <a:prstGeom prst="rect">
                <a:avLst/>
              </a:prstGeom>
              <a:blipFill>
                <a:blip r:embed="rId4"/>
                <a:stretch>
                  <a:fillRect t="-181818" r="-216" b="-26727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72B9000-6076-20EA-A002-A3246E25BF9B}"/>
                  </a:ext>
                </a:extLst>
              </p:cNvPr>
              <p:cNvSpPr txBox="1"/>
              <p:nvPr/>
            </p:nvSpPr>
            <p:spPr>
              <a:xfrm>
                <a:off x="6096000" y="6354375"/>
                <a:ext cx="44930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𝐸𝐼</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Expected</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improvement</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score</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values</m:t>
                      </m:r>
                      <m:r>
                        <a:rPr lang="fr-CH" b="0" i="1" smtClean="0">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𝑥</m:t>
                      </m:r>
                    </m:oMath>
                  </m:oMathPara>
                </a14:m>
                <a:endParaRPr lang="en-CH" dirty="0">
                  <a:solidFill>
                    <a:srgbClr val="0070C0"/>
                  </a:solidFill>
                </a:endParaRPr>
              </a:p>
            </p:txBody>
          </p:sp>
        </mc:Choice>
        <mc:Fallback>
          <p:sp>
            <p:nvSpPr>
              <p:cNvPr id="8" name="TextBox 7">
                <a:extLst>
                  <a:ext uri="{FF2B5EF4-FFF2-40B4-BE49-F238E27FC236}">
                    <a16:creationId xmlns:a16="http://schemas.microsoft.com/office/drawing/2014/main" id="{272B9000-6076-20EA-A002-A3246E25BF9B}"/>
                  </a:ext>
                </a:extLst>
              </p:cNvPr>
              <p:cNvSpPr txBox="1">
                <a:spLocks noRot="1" noChangeAspect="1" noMove="1" noResize="1" noEditPoints="1" noAdjustHandles="1" noChangeArrowheads="1" noChangeShapeType="1" noTextEdit="1"/>
              </p:cNvSpPr>
              <p:nvPr/>
            </p:nvSpPr>
            <p:spPr>
              <a:xfrm>
                <a:off x="6096000" y="6354375"/>
                <a:ext cx="4493089" cy="276999"/>
              </a:xfrm>
              <a:prstGeom prst="rect">
                <a:avLst/>
              </a:prstGeom>
              <a:blipFill>
                <a:blip r:embed="rId5"/>
                <a:stretch>
                  <a:fillRect l="-847" t="-8696" r="-282" b="-3478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551761" y="96720"/>
            <a:ext cx="10515600" cy="1325563"/>
          </a:xfrm>
        </p:spPr>
        <p:txBody>
          <a:bodyPr/>
          <a:lstStyle/>
          <a:p>
            <a:r>
              <a:rPr lang="en-CH" dirty="0"/>
              <a:t>Hyperopt’s GP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538183" y="1690688"/>
                <a:ext cx="8873263"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b="0" i="0" smtClean="0">
                          <a:solidFill>
                            <a:srgbClr val="0070C0"/>
                          </a:solidFill>
                          <a:latin typeface="Cambria Math" panose="02040503050406030204" pitchFamily="18" charset="0"/>
                        </a:rPr>
                        <m:t>=</m:t>
                      </m:r>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min</m:t>
                              </m:r>
                            </m:e>
                            <m:lim>
                              <m:r>
                                <a:rPr lang="fr-CH" sz="2000" b="0" i="1" smtClean="0">
                                  <a:solidFill>
                                    <a:srgbClr val="0070C0"/>
                                  </a:solidFill>
                                  <a:latin typeface="Cambria Math" panose="02040503050406030204" pitchFamily="18" charset="0"/>
                                </a:rPr>
                                <m:t> </m:t>
                              </m:r>
                            </m:lim>
                          </m:limLow>
                        </m:fName>
                        <m:e>
                          <m:d>
                            <m:dPr>
                              <m:begChr m:val="{"/>
                              <m:endChr m:val="}"/>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𝑓</m:t>
                              </m:r>
                              <m:d>
                                <m:dPr>
                                  <m:ctrlPr>
                                    <a:rPr lang="fr-CH" sz="2000" b="0" i="1" smtClean="0">
                                      <a:solidFill>
                                        <a:srgbClr val="0070C0"/>
                                      </a:solidFill>
                                      <a:latin typeface="Cambria Math" panose="02040503050406030204" pitchFamily="18" charset="0"/>
                                    </a:rPr>
                                  </m:ctrlPr>
                                </m:dPr>
                                <m:e>
                                  <m:sSub>
                                    <m:sSubPr>
                                      <m:ctrlPr>
                                        <a:rPr lang="fr-CH" sz="2000" b="0" i="1" smtClean="0">
                                          <a:solidFill>
                                            <a:srgbClr val="0070C0"/>
                                          </a:solidFill>
                                          <a:latin typeface="Cambria Math" panose="02040503050406030204" pitchFamily="18" charset="0"/>
                                        </a:rPr>
                                      </m:ctrlPr>
                                    </m:sSubPr>
                                    <m:e>
                                      <m:r>
                                        <a:rPr lang="fr-CH" sz="2000" b="1" i="1" smtClean="0">
                                          <a:solidFill>
                                            <a:srgbClr val="0070C0"/>
                                          </a:solidFill>
                                          <a:latin typeface="Cambria Math" panose="02040503050406030204" pitchFamily="18" charset="0"/>
                                        </a:rPr>
                                        <m:t>𝒙</m:t>
                                      </m:r>
                                    </m:e>
                                    <m:sub>
                                      <m:r>
                                        <a:rPr lang="fr-CH" sz="2000" b="0" i="1" smtClean="0">
                                          <a:solidFill>
                                            <a:srgbClr val="0070C0"/>
                                          </a:solidFill>
                                          <a:latin typeface="Cambria Math" panose="02040503050406030204" pitchFamily="18" charset="0"/>
                                        </a:rPr>
                                        <m:t>𝑖</m:t>
                                      </m:r>
                                    </m:sub>
                                  </m:sSub>
                                </m:e>
                              </m:d>
                              <m:r>
                                <a:rPr lang="fr-CH" sz="2000" b="0" i="1" smtClean="0">
                                  <a:solidFill>
                                    <a:srgbClr val="0070C0"/>
                                  </a:solidFill>
                                  <a:latin typeface="Cambria Math" panose="02040503050406030204" pitchFamily="18" charset="0"/>
                                </a:rPr>
                                <m:t>, 1</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𝑖</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𝑛</m:t>
                              </m:r>
                            </m:e>
                          </m:d>
                        </m:e>
                      </m:func>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538183" y="1690688"/>
                <a:ext cx="8873263" cy="680379"/>
              </a:xfrm>
              <a:prstGeom prst="rect">
                <a:avLst/>
              </a:prstGeom>
              <a:blipFill>
                <a:blip r:embed="rId3"/>
                <a:stretch>
                  <a:fillRect t="-181818" b="-26909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961AA8-028D-3FE0-4598-D29067134158}"/>
                  </a:ext>
                </a:extLst>
              </p:cNvPr>
              <p:cNvSpPr txBox="1"/>
              <p:nvPr/>
            </p:nvSpPr>
            <p:spPr>
              <a:xfrm>
                <a:off x="1538183" y="2440003"/>
                <a:ext cx="4479159" cy="369332"/>
              </a:xfrm>
              <a:prstGeom prst="rect">
                <a:avLst/>
              </a:prstGeom>
              <a:noFill/>
            </p:spPr>
            <p:txBody>
              <a:bodyPr wrap="square">
                <a:spAutoFit/>
              </a:bodyPr>
              <a:lstStyle/>
              <a:p>
                <a14:m>
                  <m:oMath xmlns:m="http://schemas.openxmlformats.org/officeDocument/2006/math">
                    <m:sSub>
                      <m:sSubPr>
                        <m:ctrlPr>
                          <a:rPr lang="fr-CH" sz="1800" b="0" i="1" smtClean="0">
                            <a:solidFill>
                              <a:srgbClr val="FF0000"/>
                            </a:solidFill>
                            <a:latin typeface="Cambria Math" panose="02040503050406030204" pitchFamily="18" charset="0"/>
                          </a:rPr>
                        </m:ctrlPr>
                      </m:sSubPr>
                      <m:e>
                        <m:r>
                          <a:rPr lang="fr-CH" sz="1800" b="0" i="1" smtClean="0">
                            <a:solidFill>
                              <a:srgbClr val="FF0000"/>
                            </a:solidFill>
                            <a:latin typeface="Cambria Math" panose="02040503050406030204" pitchFamily="18" charset="0"/>
                          </a:rPr>
                          <m:t>𝑝</m:t>
                        </m:r>
                      </m:e>
                      <m:sub>
                        <m:r>
                          <a:rPr lang="fr-CH" sz="1800" b="0" i="1" smtClean="0">
                            <a:solidFill>
                              <a:srgbClr val="FF0000"/>
                            </a:solidFill>
                            <a:latin typeface="Cambria Math" panose="02040503050406030204" pitchFamily="18" charset="0"/>
                          </a:rPr>
                          <m:t>𝑀</m:t>
                        </m:r>
                      </m:sub>
                    </m:sSub>
                    <m:d>
                      <m:dPr>
                        <m:ctrlPr>
                          <a:rPr lang="fr-CH" sz="1800" b="0" i="1" smtClean="0">
                            <a:solidFill>
                              <a:srgbClr val="FF0000"/>
                            </a:solidFill>
                            <a:latin typeface="Cambria Math" panose="02040503050406030204" pitchFamily="18" charset="0"/>
                          </a:rPr>
                        </m:ctrlPr>
                      </m:dPr>
                      <m:e>
                        <m:r>
                          <a:rPr lang="fr-CH" sz="1800" b="0" i="1" smtClean="0">
                            <a:solidFill>
                              <a:srgbClr val="FF0000"/>
                            </a:solidFill>
                            <a:latin typeface="Cambria Math" panose="02040503050406030204" pitchFamily="18" charset="0"/>
                          </a:rPr>
                          <m:t>𝑦</m:t>
                        </m:r>
                      </m:e>
                      <m:e>
                        <m:r>
                          <a:rPr lang="fr-CH" sz="1800" b="0" i="1" smtClean="0">
                            <a:solidFill>
                              <a:srgbClr val="FF0000"/>
                            </a:solidFill>
                            <a:latin typeface="Cambria Math" panose="02040503050406030204" pitchFamily="18" charset="0"/>
                          </a:rPr>
                          <m:t>𝑥</m:t>
                        </m:r>
                      </m:e>
                    </m:d>
                  </m:oMath>
                </a14:m>
                <a:r>
                  <a:rPr lang="en-CH" dirty="0"/>
                  <a:t>: </a:t>
                </a:r>
                <a:r>
                  <a:rPr lang="en-CH" dirty="0">
                    <a:solidFill>
                      <a:srgbClr val="0070C0"/>
                    </a:solidFill>
                  </a:rPr>
                  <a:t>estimated by gaussian process (GP)</a:t>
                </a:r>
              </a:p>
            </p:txBody>
          </p:sp>
        </mc:Choice>
        <mc:Fallback xmlns="">
          <p:sp>
            <p:nvSpPr>
              <p:cNvPr id="8" name="TextBox 7">
                <a:extLst>
                  <a:ext uri="{FF2B5EF4-FFF2-40B4-BE49-F238E27FC236}">
                    <a16:creationId xmlns:a16="http://schemas.microsoft.com/office/drawing/2014/main" id="{49961AA8-028D-3FE0-4598-D29067134158}"/>
                  </a:ext>
                </a:extLst>
              </p:cNvPr>
              <p:cNvSpPr txBox="1">
                <a:spLocks noRot="1" noChangeAspect="1" noMove="1" noResize="1" noEditPoints="1" noAdjustHandles="1" noChangeArrowheads="1" noChangeShapeType="1" noTextEdit="1"/>
              </p:cNvSpPr>
              <p:nvPr/>
            </p:nvSpPr>
            <p:spPr>
              <a:xfrm>
                <a:off x="1538183" y="2440003"/>
                <a:ext cx="4479159" cy="369332"/>
              </a:xfrm>
              <a:prstGeom prst="rect">
                <a:avLst/>
              </a:prstGeom>
              <a:blipFill>
                <a:blip r:embed="rId4"/>
                <a:stretch>
                  <a:fillRect t="-6667" b="-23333"/>
                </a:stretch>
              </a:blipFill>
            </p:spPr>
            <p:txBody>
              <a:bodyPr/>
              <a:lstStyle/>
              <a:p>
                <a:r>
                  <a:rPr lang="en-CH">
                    <a:noFill/>
                  </a:rPr>
                  <a:t> </a:t>
                </a:r>
              </a:p>
            </p:txBody>
          </p:sp>
        </mc:Fallback>
      </mc:AlternateContent>
      <p:grpSp>
        <p:nvGrpSpPr>
          <p:cNvPr id="10" name="Group 9">
            <a:extLst>
              <a:ext uri="{FF2B5EF4-FFF2-40B4-BE49-F238E27FC236}">
                <a16:creationId xmlns:a16="http://schemas.microsoft.com/office/drawing/2014/main" id="{E7F0D4A3-0910-621B-C9B1-2D4B2064C361}"/>
              </a:ext>
            </a:extLst>
          </p:cNvPr>
          <p:cNvGrpSpPr/>
          <p:nvPr/>
        </p:nvGrpSpPr>
        <p:grpSpPr>
          <a:xfrm>
            <a:off x="1495655" y="3059477"/>
            <a:ext cx="4479159" cy="3527027"/>
            <a:chOff x="4741959" y="3136594"/>
            <a:chExt cx="4479159" cy="3527027"/>
          </a:xfrm>
        </p:grpSpPr>
        <p:pic>
          <p:nvPicPr>
            <p:cNvPr id="9" name="Picture 8">
              <a:extLst>
                <a:ext uri="{FF2B5EF4-FFF2-40B4-BE49-F238E27FC236}">
                  <a16:creationId xmlns:a16="http://schemas.microsoft.com/office/drawing/2014/main" id="{342AF721-AD98-4291-B351-893054E95D43}"/>
                </a:ext>
              </a:extLst>
            </p:cNvPr>
            <p:cNvPicPr>
              <a:picLocks noChangeAspect="1"/>
            </p:cNvPicPr>
            <p:nvPr/>
          </p:nvPicPr>
          <p:blipFill>
            <a:blip r:embed="rId5"/>
            <a:stretch>
              <a:fillRect/>
            </a:stretch>
          </p:blipFill>
          <p:spPr>
            <a:xfrm>
              <a:off x="4741959" y="3136594"/>
              <a:ext cx="4479159" cy="35270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5224056" y="5630015"/>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5224056" y="5630015"/>
                  <a:ext cx="377219" cy="369332"/>
                </a:xfrm>
                <a:prstGeom prst="rect">
                  <a:avLst/>
                </a:prstGeom>
                <a:blipFill>
                  <a:blip r:embed="rId6"/>
                  <a:stretch>
                    <a:fillRect l="-19355" b="-2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C8FAE6-8684-70E8-9981-1CC17412024F}"/>
                  </a:ext>
                </a:extLst>
              </p:cNvPr>
              <p:cNvSpPr txBox="1"/>
              <p:nvPr/>
            </p:nvSpPr>
            <p:spPr>
              <a:xfrm>
                <a:off x="6217188" y="3609771"/>
                <a:ext cx="5630131" cy="1754326"/>
              </a:xfrm>
              <a:prstGeom prst="rect">
                <a:avLst/>
              </a:prstGeom>
              <a:noFill/>
            </p:spPr>
            <p:txBody>
              <a:bodyPr wrap="none" rtlCol="0">
                <a:spAutoFit/>
              </a:bodyPr>
              <a:lstStyle/>
              <a:p>
                <a:r>
                  <a:rPr lang="en-CH" dirty="0">
                    <a:solidFill>
                      <a:srgbClr val="0070C0"/>
                    </a:solidFill>
                  </a:rPr>
                  <a:t>The GP algorithms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if a large probability mass is below </a:t>
                </a:r>
                <a14:m>
                  <m:oMath xmlns:m="http://schemas.openxmlformats.org/officeDocument/2006/math">
                    <m:sSup>
                      <m:sSupPr>
                        <m:ctrlPr>
                          <a:rPr lang="en-CH"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𝑦</m:t>
                        </m:r>
                      </m:e>
                      <m:sup>
                        <m:r>
                          <a:rPr lang="fr-CH" b="0" i="1" smtClean="0">
                            <a:solidFill>
                              <a:srgbClr val="0070C0"/>
                            </a:solidFill>
                            <a:latin typeface="Cambria Math" panose="02040503050406030204" pitchFamily="18" charset="0"/>
                          </a:rPr>
                          <m:t>∗</m:t>
                        </m:r>
                      </m:sup>
                    </m:sSup>
                  </m:oMath>
                </a14:m>
                <a:r>
                  <a:rPr lang="en-CH" dirty="0">
                    <a:solidFill>
                      <a:srgbClr val="0070C0"/>
                    </a:solidFill>
                  </a:rPr>
                  <a:t>. This is the </a:t>
                </a:r>
              </a:p>
              <a:p>
                <a:r>
                  <a:rPr lang="en-GB" dirty="0">
                    <a:solidFill>
                      <a:srgbClr val="0070C0"/>
                    </a:solidFill>
                  </a:rPr>
                  <a:t>c</a:t>
                </a:r>
                <a:r>
                  <a:rPr lang="en-CH" dirty="0">
                    <a:solidFill>
                      <a:srgbClr val="0070C0"/>
                    </a:solidFill>
                  </a:rPr>
                  <a:t>ase for </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close to the minimum</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in not yet explored regions, which have a </a:t>
                </a:r>
                <a:br>
                  <a:rPr lang="en-CH" dirty="0">
                    <a:solidFill>
                      <a:srgbClr val="0070C0"/>
                    </a:solidFill>
                  </a:rPr>
                </a:br>
                <a:r>
                  <a:rPr lang="en-CH" dirty="0">
                    <a:solidFill>
                      <a:srgbClr val="0070C0"/>
                    </a:solidFill>
                  </a:rPr>
                  <a:t>large uncertainty</a:t>
                </a:r>
              </a:p>
            </p:txBody>
          </p:sp>
        </mc:Choice>
        <mc:Fallback xmlns="">
          <p:sp>
            <p:nvSpPr>
              <p:cNvPr id="11" name="TextBox 10">
                <a:extLst>
                  <a:ext uri="{FF2B5EF4-FFF2-40B4-BE49-F238E27FC236}">
                    <a16:creationId xmlns:a16="http://schemas.microsoft.com/office/drawing/2014/main" id="{15C8FAE6-8684-70E8-9981-1CC17412024F}"/>
                  </a:ext>
                </a:extLst>
              </p:cNvPr>
              <p:cNvSpPr txBox="1">
                <a:spLocks noRot="1" noChangeAspect="1" noMove="1" noResize="1" noEditPoints="1" noAdjustHandles="1" noChangeArrowheads="1" noChangeShapeType="1" noTextEdit="1"/>
              </p:cNvSpPr>
              <p:nvPr/>
            </p:nvSpPr>
            <p:spPr>
              <a:xfrm>
                <a:off x="6217188" y="3609771"/>
                <a:ext cx="5630131" cy="1754326"/>
              </a:xfrm>
              <a:prstGeom prst="rect">
                <a:avLst/>
              </a:prstGeom>
              <a:blipFill>
                <a:blip r:embed="rId7"/>
                <a:stretch>
                  <a:fillRect l="-901" t="-1439" b="-503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C7ACE0F3-D1D0-9E2F-3A9D-EADDE2D3D48A}"/>
              </a:ext>
            </a:extLst>
          </p:cNvPr>
          <p:cNvPicPr>
            <a:picLocks noChangeAspect="1"/>
          </p:cNvPicPr>
          <p:nvPr/>
        </p:nvPicPr>
        <p:blipFill>
          <a:blip r:embed="rId8"/>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A4C72AD-E9F8-5597-A961-5C8C8305AA7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8455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224012" y="1538329"/>
                <a:ext cx="9424118" cy="17721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nary>
                        <m:naryPr>
                          <m:ctrlPr>
                            <a:rPr lang="fr-CH" sz="2000" i="1">
                              <a:solidFill>
                                <a:srgbClr val="0070C0"/>
                              </a:solidFill>
                              <a:latin typeface="Cambria Math" panose="02040503050406030204" pitchFamily="18" charset="0"/>
                            </a:rPr>
                          </m:ctrlPr>
                        </m:naryPr>
                        <m:sub>
                          <m:r>
                            <m:rPr>
                              <m:brk m:alnAt="23"/>
                            </m:rPr>
                            <a:rPr lang="fr-CH" sz="2000" i="1">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sSup>
                            <m:sSupPr>
                              <m:ctrlPr>
                                <a:rPr lang="fr-CH" sz="2000" i="1" smtClean="0">
                                  <a:solidFill>
                                    <a:srgbClr val="0070C0"/>
                                  </a:solidFill>
                                  <a:latin typeface="Cambria Math" panose="02040503050406030204" pitchFamily="18" charset="0"/>
                                  <a:ea typeface="Cambria Math" panose="02040503050406030204" pitchFamily="18" charset="0"/>
                                </a:rPr>
                              </m:ctrlPr>
                            </m:sSupPr>
                            <m:e>
                              <m:r>
                                <a:rPr lang="fr-CH" sz="2000" b="0" i="1" smtClean="0">
                                  <a:solidFill>
                                    <a:srgbClr val="0070C0"/>
                                  </a:solidFill>
                                  <a:latin typeface="Cambria Math" panose="02040503050406030204" pitchFamily="18" charset="0"/>
                                  <a:ea typeface="Cambria Math" panose="02040503050406030204" pitchFamily="18" charset="0"/>
                                </a:rPr>
                                <m:t>𝑦</m:t>
                              </m:r>
                            </m:e>
                            <m:sup>
                              <m:r>
                                <a:rPr lang="fr-CH" sz="2000" b="0" i="1" smtClean="0">
                                  <a:solidFill>
                                    <a:srgbClr val="0070C0"/>
                                  </a:solidFill>
                                  <a:latin typeface="Cambria Math" panose="02040503050406030204" pitchFamily="18" charset="0"/>
                                  <a:ea typeface="Cambria Math" panose="02040503050406030204" pitchFamily="18" charset="0"/>
                                </a:rPr>
                                <m:t>∗</m:t>
                              </m:r>
                            </m:sup>
                          </m:sSup>
                        </m:sup>
                        <m:e>
                          <m:func>
                            <m:funcPr>
                              <m:ctrlPr>
                                <a:rPr lang="fr-CH" sz="2000" i="1">
                                  <a:solidFill>
                                    <a:srgbClr val="0070C0"/>
                                  </a:solidFill>
                                  <a:latin typeface="Cambria Math" panose="02040503050406030204" pitchFamily="18" charset="0"/>
                                </a:rPr>
                              </m:ctrlPr>
                            </m:funcPr>
                            <m:fName>
                              <m:limLow>
                                <m:limLowPr>
                                  <m:ctrlPr>
                                    <a:rPr lang="fr-CH" sz="2000" i="1">
                                      <a:solidFill>
                                        <a:srgbClr val="0070C0"/>
                                      </a:solidFill>
                                      <a:latin typeface="Cambria Math" panose="02040503050406030204" pitchFamily="18" charset="0"/>
                                    </a:rPr>
                                  </m:ctrlPr>
                                </m:limLowPr>
                                <m:e>
                                  <m:d>
                                    <m:dPr>
                                      <m:ctrlPr>
                                        <a:rPr lang="fr-CH" sz="2000" i="1">
                                          <a:solidFill>
                                            <a:srgbClr val="0070C0"/>
                                          </a:solidFill>
                                          <a:latin typeface="Cambria Math" panose="02040503050406030204" pitchFamily="18" charset="0"/>
                                        </a:rPr>
                                      </m:ctrlPr>
                                    </m:dPr>
                                    <m:e>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i="1">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rPr>
                                        <m:t>𝑦</m:t>
                                      </m:r>
                                    </m:e>
                                  </m:d>
                                </m:e>
                                <m:lim>
                                  <m:r>
                                    <a:rPr lang="fr-CH" sz="2000" i="1">
                                      <a:solidFill>
                                        <a:srgbClr val="0070C0"/>
                                      </a:solidFill>
                                      <a:latin typeface="Cambria Math" panose="02040503050406030204" pitchFamily="18" charset="0"/>
                                    </a:rPr>
                                    <m:t> </m:t>
                                  </m:r>
                                </m:lim>
                              </m:limLow>
                              <m:f>
                                <m:fPr>
                                  <m:ctrlPr>
                                    <a:rPr lang="fr-CH" sz="2000" i="1" smtClean="0">
                                      <a:solidFill>
                                        <a:srgbClr val="0070C0"/>
                                      </a:solidFill>
                                      <a:latin typeface="Cambria Math" panose="02040503050406030204" pitchFamily="18" charset="0"/>
                                    </a:rPr>
                                  </m:ctrlPr>
                                </m:fPr>
                                <m:num>
                                  <m:sSub>
                                    <m:sSubPr>
                                      <m:ctrlPr>
                                        <a:rPr lang="fr-CH" sz="2000" i="1">
                                          <a:solidFill>
                                            <a:srgbClr val="FF0000"/>
                                          </a:solidFill>
                                          <a:latin typeface="Cambria Math" panose="02040503050406030204" pitchFamily="18" charset="0"/>
                                        </a:rPr>
                                      </m:ctrlPr>
                                    </m:sSubPr>
                                    <m:e>
                                      <m:r>
                                        <a:rPr lang="fr-CH" sz="2000" i="1">
                                          <a:solidFill>
                                            <a:srgbClr val="FF0000"/>
                                          </a:solidFill>
                                          <a:latin typeface="Cambria Math" panose="02040503050406030204" pitchFamily="18" charset="0"/>
                                        </a:rPr>
                                        <m:t>𝑝</m:t>
                                      </m:r>
                                    </m:e>
                                    <m:sub>
                                      <m:r>
                                        <a:rPr lang="fr-CH" sz="2000" i="1">
                                          <a:solidFill>
                                            <a:srgbClr val="FF0000"/>
                                          </a:solidFill>
                                          <a:latin typeface="Cambria Math" panose="02040503050406030204" pitchFamily="18" charset="0"/>
                                        </a:rPr>
                                        <m:t>𝑀</m:t>
                                      </m:r>
                                    </m:sub>
                                  </m:sSub>
                                  <m:d>
                                    <m:dPr>
                                      <m:ctrlPr>
                                        <a:rPr lang="fr-CH" sz="2000" i="1">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𝑥</m:t>
                                      </m:r>
                                    </m:e>
                                    <m:e>
                                      <m:r>
                                        <a:rPr lang="fr-CH" sz="2000" b="0" i="1" smtClean="0">
                                          <a:solidFill>
                                            <a:srgbClr val="FF0000"/>
                                          </a:solidFill>
                                          <a:latin typeface="Cambria Math" panose="02040503050406030204" pitchFamily="18" charset="0"/>
                                        </a:rPr>
                                        <m:t>𝑦</m:t>
                                      </m:r>
                                    </m:e>
                                  </m:d>
                                  <m:r>
                                    <a:rPr lang="fr-CH" sz="2000" b="0" i="1" smtClean="0">
                                      <a:solidFill>
                                        <a:srgbClr val="0070C0"/>
                                      </a:solidFill>
                                      <a:latin typeface="Cambria Math" panose="02040503050406030204" pitchFamily="18" charset="0"/>
                                    </a:rPr>
                                    <m:t>𝑝</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𝑦</m:t>
                                      </m:r>
                                    </m:e>
                                  </m:d>
                                </m:num>
                                <m:den>
                                  <m:r>
                                    <a:rPr lang="fr-CH" sz="2000" b="0" i="1" smtClean="0">
                                      <a:solidFill>
                                        <a:srgbClr val="0070C0"/>
                                      </a:solidFill>
                                      <a:latin typeface="Cambria Math" panose="02040503050406030204" pitchFamily="18" charset="0"/>
                                    </a:rPr>
                                    <m:t>𝑝</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den>
                              </m:f>
                            </m:fName>
                            <m:e>
                              <m:r>
                                <a:rPr lang="fr-CH" sz="2000" i="1">
                                  <a:solidFill>
                                    <a:srgbClr val="0070C0"/>
                                  </a:solidFill>
                                  <a:latin typeface="Cambria Math" panose="02040503050406030204" pitchFamily="18" charset="0"/>
                                </a:rPr>
                                <m:t>𝑑𝑦</m:t>
                              </m:r>
                            </m:e>
                          </m:func>
                        </m:e>
                      </m:nary>
                    </m:oMath>
                  </m:oMathPara>
                </a14:m>
                <a:endParaRPr lang="fr-CH" sz="2000" i="1" dirty="0">
                  <a:solidFill>
                    <a:srgbClr val="0070C0"/>
                  </a:solidFill>
                  <a:latin typeface="Cambria Math" panose="02040503050406030204" pitchFamily="18" charset="0"/>
                </a:endParaRPr>
              </a:p>
              <a:p>
                <a:r>
                  <a:rPr lang="fr-CH" sz="2000" b="0" i="1" dirty="0">
                    <a:solidFill>
                      <a:srgbClr val="0070C0"/>
                    </a:solidFill>
                    <a:latin typeface="Cambria Math" panose="02040503050406030204" pitchFamily="18" charset="0"/>
                  </a:rPr>
                  <a:t>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m:t>
                    </m:r>
                    <m:sSup>
                      <m:sSupPr>
                        <m:ctrlPr>
                          <a:rPr lang="fr-CH" sz="2000" b="0" i="1" smtClean="0">
                            <a:solidFill>
                              <a:srgbClr val="0070C0"/>
                            </a:solidFill>
                            <a:latin typeface="Cambria Math" panose="02040503050406030204" pitchFamily="18" charset="0"/>
                            <a:ea typeface="Cambria Math" panose="02040503050406030204" pitchFamily="18" charset="0"/>
                          </a:rPr>
                        </m:ctrlPr>
                      </m:sSupPr>
                      <m:e>
                        <m:d>
                          <m:dPr>
                            <m:ctrlPr>
                              <a:rPr lang="fr-CH" sz="2000" i="1">
                                <a:solidFill>
                                  <a:srgbClr val="0070C0"/>
                                </a:solidFill>
                                <a:latin typeface="Cambria Math" panose="02040503050406030204" pitchFamily="18" charset="0"/>
                                <a:ea typeface="Cambria Math" panose="02040503050406030204" pitchFamily="18" charset="0"/>
                              </a:rPr>
                            </m:ctrlPr>
                          </m:dPr>
                          <m:e>
                            <m:r>
                              <a:rPr lang="fr-CH" sz="2000" i="1">
                                <a:solidFill>
                                  <a:srgbClr val="0070C0"/>
                                </a:solidFill>
                                <a:latin typeface="Cambria Math" panose="02040503050406030204" pitchFamily="18" charset="0"/>
                                <a:ea typeface="Cambria Math" panose="02040503050406030204" pitchFamily="18" charset="0"/>
                              </a:rPr>
                              <m:t>𝛾</m:t>
                            </m:r>
                            <m:r>
                              <a:rPr lang="fr-CH" sz="2000" i="1">
                                <a:solidFill>
                                  <a:srgbClr val="0070C0"/>
                                </a:solidFill>
                                <a:latin typeface="Cambria Math" panose="02040503050406030204" pitchFamily="18" charset="0"/>
                                <a:ea typeface="Cambria Math" panose="02040503050406030204" pitchFamily="18" charset="0"/>
                              </a:rPr>
                              <m:t>+</m:t>
                            </m:r>
                            <m:f>
                              <m:fPr>
                                <m:ctrlPr>
                                  <a:rPr lang="fr-CH" sz="2000" i="1">
                                    <a:solidFill>
                                      <a:srgbClr val="0070C0"/>
                                    </a:solidFill>
                                    <a:latin typeface="Cambria Math" panose="02040503050406030204" pitchFamily="18" charset="0"/>
                                    <a:ea typeface="Cambria Math" panose="02040503050406030204" pitchFamily="18" charset="0"/>
                                  </a:rPr>
                                </m:ctrlPr>
                              </m:fPr>
                              <m:num>
                                <m:r>
                                  <a:rPr lang="fr-CH" sz="2000" i="1" smtClean="0">
                                    <a:solidFill>
                                      <a:srgbClr val="00B050"/>
                                    </a:solidFill>
                                    <a:latin typeface="Cambria Math" panose="02040503050406030204" pitchFamily="18" charset="0"/>
                                    <a:ea typeface="Cambria Math" panose="02040503050406030204" pitchFamily="18" charset="0"/>
                                  </a:rPr>
                                  <m:t>𝑔</m:t>
                                </m:r>
                                <m:d>
                                  <m:dPr>
                                    <m:ctrlPr>
                                      <a:rPr lang="fr-CH" sz="2000" i="1">
                                        <a:solidFill>
                                          <a:srgbClr val="00B050"/>
                                        </a:solidFill>
                                        <a:latin typeface="Cambria Math" panose="02040503050406030204" pitchFamily="18" charset="0"/>
                                        <a:ea typeface="Cambria Math" panose="02040503050406030204" pitchFamily="18" charset="0"/>
                                      </a:rPr>
                                    </m:ctrlPr>
                                  </m:dPr>
                                  <m:e>
                                    <m:r>
                                      <a:rPr lang="fr-CH" sz="2000" i="1">
                                        <a:solidFill>
                                          <a:srgbClr val="00B050"/>
                                        </a:solidFill>
                                        <a:latin typeface="Cambria Math" panose="02040503050406030204" pitchFamily="18" charset="0"/>
                                        <a:ea typeface="Cambria Math" panose="02040503050406030204" pitchFamily="18" charset="0"/>
                                      </a:rPr>
                                      <m:t>𝑥</m:t>
                                    </m:r>
                                  </m:e>
                                </m:d>
                              </m:num>
                              <m:den>
                                <m:r>
                                  <a:rPr lang="fr-CH" sz="2000" b="0" i="1" smtClean="0">
                                    <a:solidFill>
                                      <a:srgbClr val="FFC000"/>
                                    </a:solidFill>
                                    <a:latin typeface="Cambria Math" panose="02040503050406030204" pitchFamily="18" charset="0"/>
                                    <a:ea typeface="Cambria Math" panose="02040503050406030204" pitchFamily="18" charset="0"/>
                                  </a:rPr>
                                  <m:t>𝑙</m:t>
                                </m:r>
                                <m:d>
                                  <m:dPr>
                                    <m:ctrlPr>
                                      <a:rPr lang="fr-CH" sz="2000" i="1">
                                        <a:solidFill>
                                          <a:srgbClr val="FFC000"/>
                                        </a:solidFill>
                                        <a:latin typeface="Cambria Math" panose="02040503050406030204" pitchFamily="18" charset="0"/>
                                        <a:ea typeface="Cambria Math" panose="02040503050406030204" pitchFamily="18" charset="0"/>
                                      </a:rPr>
                                    </m:ctrlPr>
                                  </m:dPr>
                                  <m:e>
                                    <m:r>
                                      <a:rPr lang="fr-CH" sz="2000" i="1">
                                        <a:solidFill>
                                          <a:srgbClr val="FFC000"/>
                                        </a:solidFill>
                                        <a:latin typeface="Cambria Math" panose="02040503050406030204" pitchFamily="18" charset="0"/>
                                        <a:ea typeface="Cambria Math" panose="02040503050406030204" pitchFamily="18" charset="0"/>
                                      </a:rPr>
                                      <m:t>𝑥</m:t>
                                    </m:r>
                                  </m:e>
                                </m:d>
                              </m:den>
                            </m:f>
                            <m:d>
                              <m:dPr>
                                <m:ctrlPr>
                                  <a:rPr lang="fr-CH" sz="2000" i="1">
                                    <a:solidFill>
                                      <a:srgbClr val="0070C0"/>
                                    </a:solidFill>
                                    <a:latin typeface="Cambria Math" panose="02040503050406030204" pitchFamily="18" charset="0"/>
                                    <a:ea typeface="Cambria Math" panose="02040503050406030204" pitchFamily="18" charset="0"/>
                                  </a:rPr>
                                </m:ctrlPr>
                              </m:dPr>
                              <m:e>
                                <m:r>
                                  <a:rPr lang="fr-CH" sz="2000" i="1">
                                    <a:solidFill>
                                      <a:srgbClr val="0070C0"/>
                                    </a:solidFill>
                                    <a:latin typeface="Cambria Math" panose="02040503050406030204" pitchFamily="18" charset="0"/>
                                    <a:ea typeface="Cambria Math" panose="02040503050406030204" pitchFamily="18" charset="0"/>
                                  </a:rPr>
                                  <m:t>1−</m:t>
                                </m:r>
                                <m:r>
                                  <a:rPr lang="fr-CH" sz="2000" i="1">
                                    <a:solidFill>
                                      <a:srgbClr val="0070C0"/>
                                    </a:solidFill>
                                    <a:latin typeface="Cambria Math" panose="02040503050406030204" pitchFamily="18" charset="0"/>
                                    <a:ea typeface="Cambria Math" panose="02040503050406030204" pitchFamily="18" charset="0"/>
                                  </a:rPr>
                                  <m:t>𝛾</m:t>
                                </m:r>
                              </m:e>
                            </m:d>
                          </m:e>
                        </m:d>
                      </m:e>
                      <m:sup>
                        <m:r>
                          <a:rPr lang="fr-CH" sz="2000" b="0" i="1" smtClean="0">
                            <a:solidFill>
                              <a:srgbClr val="0070C0"/>
                            </a:solidFill>
                            <a:latin typeface="Cambria Math" panose="02040503050406030204" pitchFamily="18" charset="0"/>
                            <a:ea typeface="Cambria Math" panose="02040503050406030204" pitchFamily="18" charset="0"/>
                          </a:rPr>
                          <m:t>−1</m:t>
                        </m:r>
                      </m:sup>
                    </m:sSup>
                  </m:oMath>
                </a14:m>
                <a:endParaRPr lang="fr-CH" sz="2000" b="0" i="1" dirty="0">
                  <a:solidFill>
                    <a:srgbClr val="0070C0"/>
                  </a:solidFill>
                  <a:latin typeface="Cambria Math" panose="02040503050406030204" pitchFamily="18" charset="0"/>
                </a:endParaRPr>
              </a:p>
              <a:p>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224012" y="1538329"/>
                <a:ext cx="9424118" cy="1772152"/>
              </a:xfrm>
              <a:prstGeom prst="rect">
                <a:avLst/>
              </a:prstGeom>
              <a:blipFill>
                <a:blip r:embed="rId3"/>
                <a:stretch>
                  <a:fillRect t="-68085" b="-46099"/>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15802853-29CF-5E86-532E-9BA7A07B5303}"/>
              </a:ext>
            </a:extLst>
          </p:cNvPr>
          <p:cNvSpPr txBox="1"/>
          <p:nvPr/>
        </p:nvSpPr>
        <p:spPr>
          <a:xfrm>
            <a:off x="310491" y="6448541"/>
            <a:ext cx="3714607" cy="369332"/>
          </a:xfrm>
          <a:prstGeom prst="rect">
            <a:avLst/>
          </a:prstGeom>
          <a:noFill/>
        </p:spPr>
        <p:txBody>
          <a:bodyPr wrap="none" rtlCol="0">
            <a:spAutoFit/>
          </a:bodyPr>
          <a:lstStyle/>
          <a:p>
            <a:r>
              <a:rPr lang="en-CH" dirty="0"/>
              <a:t>TPE: Tree structured Parzen estimator</a:t>
            </a:r>
          </a:p>
        </p:txBody>
      </p:sp>
      <p:grpSp>
        <p:nvGrpSpPr>
          <p:cNvPr id="8" name="Group 7">
            <a:extLst>
              <a:ext uri="{FF2B5EF4-FFF2-40B4-BE49-F238E27FC236}">
                <a16:creationId xmlns:a16="http://schemas.microsoft.com/office/drawing/2014/main" id="{D773CC36-2C43-A2DF-8B1B-36E04A5306C1}"/>
              </a:ext>
            </a:extLst>
          </p:cNvPr>
          <p:cNvGrpSpPr/>
          <p:nvPr/>
        </p:nvGrpSpPr>
        <p:grpSpPr>
          <a:xfrm>
            <a:off x="100513" y="3609996"/>
            <a:ext cx="3924585" cy="2851235"/>
            <a:chOff x="699647" y="3004392"/>
            <a:chExt cx="4125740" cy="3248734"/>
          </a:xfrm>
        </p:grpSpPr>
        <p:pic>
          <p:nvPicPr>
            <p:cNvPr id="6" name="Picture 5">
              <a:extLst>
                <a:ext uri="{FF2B5EF4-FFF2-40B4-BE49-F238E27FC236}">
                  <a16:creationId xmlns:a16="http://schemas.microsoft.com/office/drawing/2014/main" id="{0311C89C-49F7-E68B-6593-9C8453B779CF}"/>
                </a:ext>
              </a:extLst>
            </p:cNvPr>
            <p:cNvPicPr>
              <a:picLocks noChangeAspect="1"/>
            </p:cNvPicPr>
            <p:nvPr/>
          </p:nvPicPr>
          <p:blipFill>
            <a:blip r:embed="rId4"/>
            <a:stretch>
              <a:fillRect/>
            </a:stretch>
          </p:blipFill>
          <p:spPr>
            <a:xfrm>
              <a:off x="699647" y="3004392"/>
              <a:ext cx="4125740" cy="324873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1235949" y="5200357"/>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1235949" y="5200357"/>
                  <a:ext cx="377219" cy="369332"/>
                </a:xfrm>
                <a:prstGeom prst="rect">
                  <a:avLst/>
                </a:prstGeom>
                <a:blipFill>
                  <a:blip r:embed="rId5"/>
                  <a:stretch>
                    <a:fillRect l="-24138" r="-3448" b="-40741"/>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0C34AB-D7AE-CAFA-FE5C-EA7323A628A8}"/>
                  </a:ext>
                </a:extLst>
              </p:cNvPr>
              <p:cNvSpPr txBox="1"/>
              <p:nvPr/>
            </p:nvSpPr>
            <p:spPr>
              <a:xfrm>
                <a:off x="7142012" y="3310481"/>
                <a:ext cx="3506118" cy="987193"/>
              </a:xfrm>
              <a:prstGeom prst="rect">
                <a:avLst/>
              </a:prstGeom>
              <a:noFill/>
            </p:spPr>
            <p:txBody>
              <a:bodyPr wrap="square">
                <a:spAutoFit/>
              </a:bodyPr>
              <a:lstStyle/>
              <a:p>
                <a:endParaRPr lang="en-CH" dirty="0"/>
              </a:p>
              <a:p>
                <a:pP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𝑝</m:t>
                          </m:r>
                        </m:e>
                        <m:sub>
                          <m:r>
                            <a:rPr lang="fr-CH" b="0" i="1" smtClean="0">
                              <a:solidFill>
                                <a:srgbClr val="0070C0"/>
                              </a:solidFill>
                              <a:latin typeface="Cambria Math" panose="02040503050406030204" pitchFamily="18" charset="0"/>
                            </a:rPr>
                            <m:t>𝑀</m:t>
                          </m:r>
                        </m:sub>
                      </m:sSub>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𝑥</m:t>
                          </m:r>
                        </m:e>
                        <m:e>
                          <m:r>
                            <a:rPr lang="fr-CH" b="0" i="1" smtClean="0">
                              <a:solidFill>
                                <a:srgbClr val="0070C0"/>
                              </a:solidFill>
                              <a:latin typeface="Cambria Math" panose="02040503050406030204" pitchFamily="18" charset="0"/>
                            </a:rPr>
                            <m:t>𝑦</m:t>
                          </m:r>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eqArr>
                            <m:eqArrPr>
                              <m:ctrlPr>
                                <a:rPr lang="fr-CH" b="0" i="1" smtClean="0">
                                  <a:solidFill>
                                    <a:srgbClr val="0070C0"/>
                                  </a:solidFill>
                                  <a:latin typeface="Cambria Math" panose="02040503050406030204" pitchFamily="18" charset="0"/>
                                </a:rPr>
                              </m:ctrlPr>
                            </m:eqArrPr>
                            <m:e>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if</m:t>
                              </m:r>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
                              <m:r>
                                <a:rPr lang="fr-CH" b="0" i="1" smtClean="0">
                                  <a:solidFill>
                                    <a:srgbClr val="00B050"/>
                                  </a:solidFill>
                                  <a:latin typeface="Cambria Math" panose="02040503050406030204" pitchFamily="18" charset="0"/>
                                </a:rPr>
                                <m:t>𝑔</m:t>
                              </m:r>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r>
                                <m:rPr>
                                  <m:nor/>
                                </m:rPr>
                                <a:rPr lang="fr-CH" b="0" i="0" smtClean="0">
                                  <a:solidFill>
                                    <a:srgbClr val="00B050"/>
                                  </a:solidFill>
                                  <a:latin typeface="Cambria Math" panose="02040503050406030204" pitchFamily="18" charset="0"/>
                                </a:rPr>
                                <m:t> </m:t>
                              </m:r>
                              <m:r>
                                <m:rPr>
                                  <m:nor/>
                                </m:rPr>
                                <a:rPr lang="fr-CH">
                                  <a:solidFill>
                                    <a:srgbClr val="0070C0"/>
                                  </a:solidFill>
                                  <a:latin typeface="Cambria Math" panose="02040503050406030204" pitchFamily="18" charset="0"/>
                                </a:rPr>
                                <m:t>if</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&gt;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qArr>
                        </m:e>
                      </m:d>
                    </m:oMath>
                  </m:oMathPara>
                </a14:m>
                <a:endParaRPr lang="en-CH" dirty="0"/>
              </a:p>
            </p:txBody>
          </p:sp>
        </mc:Choice>
        <mc:Fallback xmlns="">
          <p:sp>
            <p:nvSpPr>
              <p:cNvPr id="10" name="TextBox 9">
                <a:extLst>
                  <a:ext uri="{FF2B5EF4-FFF2-40B4-BE49-F238E27FC236}">
                    <a16:creationId xmlns:a16="http://schemas.microsoft.com/office/drawing/2014/main" id="{B40C34AB-D7AE-CAFA-FE5C-EA7323A628A8}"/>
                  </a:ext>
                </a:extLst>
              </p:cNvPr>
              <p:cNvSpPr txBox="1">
                <a:spLocks noRot="1" noChangeAspect="1" noMove="1" noResize="1" noEditPoints="1" noAdjustHandles="1" noChangeArrowheads="1" noChangeShapeType="1" noTextEdit="1"/>
              </p:cNvSpPr>
              <p:nvPr/>
            </p:nvSpPr>
            <p:spPr>
              <a:xfrm>
                <a:off x="7142012" y="3310481"/>
                <a:ext cx="3506118" cy="987193"/>
              </a:xfrm>
              <a:prstGeom prst="rect">
                <a:avLst/>
              </a:prstGeom>
              <a:blipFill>
                <a:blip r:embed="rId6"/>
                <a:stretch>
                  <a:fillRect t="-111392" b="-198734"/>
                </a:stretch>
              </a:blipFill>
            </p:spPr>
            <p:txBody>
              <a:bodyPr/>
              <a:lstStyle/>
              <a:p>
                <a:r>
                  <a:rPr lang="en-CH">
                    <a:noFill/>
                  </a:rPr>
                  <a:t> </a:t>
                </a:r>
              </a:p>
            </p:txBody>
          </p:sp>
        </mc:Fallback>
      </mc:AlternateContent>
      <p:grpSp>
        <p:nvGrpSpPr>
          <p:cNvPr id="18" name="Group 17">
            <a:extLst>
              <a:ext uri="{FF2B5EF4-FFF2-40B4-BE49-F238E27FC236}">
                <a16:creationId xmlns:a16="http://schemas.microsoft.com/office/drawing/2014/main" id="{AD39ABFA-49FF-1FBF-4EEC-EDDEDC3151FF}"/>
              </a:ext>
            </a:extLst>
          </p:cNvPr>
          <p:cNvGrpSpPr/>
          <p:nvPr/>
        </p:nvGrpSpPr>
        <p:grpSpPr>
          <a:xfrm>
            <a:off x="4826549" y="5675846"/>
            <a:ext cx="1113520" cy="618816"/>
            <a:chOff x="9557950" y="3621788"/>
            <a:chExt cx="1113520" cy="618816"/>
          </a:xfrm>
        </p:grpSpPr>
        <p:pic>
          <p:nvPicPr>
            <p:cNvPr id="11" name="Picture 10">
              <a:extLst>
                <a:ext uri="{FF2B5EF4-FFF2-40B4-BE49-F238E27FC236}">
                  <a16:creationId xmlns:a16="http://schemas.microsoft.com/office/drawing/2014/main" id="{6F75784F-1D89-0849-DBA5-997F615953AD}"/>
                </a:ext>
              </a:extLst>
            </p:cNvPr>
            <p:cNvPicPr>
              <a:picLocks noChangeAspect="1"/>
            </p:cNvPicPr>
            <p:nvPr/>
          </p:nvPicPr>
          <p:blipFill>
            <a:blip r:embed="rId7"/>
            <a:stretch>
              <a:fillRect/>
            </a:stretch>
          </p:blipFill>
          <p:spPr>
            <a:xfrm>
              <a:off x="9557950" y="3621788"/>
              <a:ext cx="454356" cy="61881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AC1C26-44C0-A676-6700-4F8F5279654B}"/>
                    </a:ext>
                  </a:extLst>
                </p:cNvPr>
                <p:cNvSpPr txBox="1"/>
                <p:nvPr/>
              </p:nvSpPr>
              <p:spPr>
                <a:xfrm>
                  <a:off x="10217115" y="3770092"/>
                  <a:ext cx="4543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oMath>
                    </m:oMathPara>
                  </a14:m>
                  <a:endParaRPr lang="en-CH" dirty="0">
                    <a:solidFill>
                      <a:srgbClr val="FFC000"/>
                    </a:solidFill>
                  </a:endParaRPr>
                </a:p>
              </p:txBody>
            </p:sp>
          </mc:Choice>
          <mc:Fallback xmlns="">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217115" y="3770092"/>
                  <a:ext cx="454355" cy="276999"/>
                </a:xfrm>
                <a:prstGeom prst="rect">
                  <a:avLst/>
                </a:prstGeom>
                <a:blipFill>
                  <a:blip r:embed="rId8"/>
                  <a:stretch>
                    <a:fillRect l="-13889" b="-8696"/>
                  </a:stretch>
                </a:blipFill>
              </p:spPr>
              <p:txBody>
                <a:bodyPr/>
                <a:lstStyle/>
                <a:p>
                  <a:r>
                    <a:rPr lang="en-CH">
                      <a:noFill/>
                    </a:rPr>
                    <a:t> </a:t>
                  </a:r>
                </a:p>
              </p:txBody>
            </p:sp>
          </mc:Fallback>
        </mc:AlternateContent>
      </p:grpSp>
      <p:grpSp>
        <p:nvGrpSpPr>
          <p:cNvPr id="17" name="Group 16">
            <a:extLst>
              <a:ext uri="{FF2B5EF4-FFF2-40B4-BE49-F238E27FC236}">
                <a16:creationId xmlns:a16="http://schemas.microsoft.com/office/drawing/2014/main" id="{5C7272E8-FBE8-9E4F-3B52-B720CD385B5A}"/>
              </a:ext>
            </a:extLst>
          </p:cNvPr>
          <p:cNvGrpSpPr/>
          <p:nvPr/>
        </p:nvGrpSpPr>
        <p:grpSpPr>
          <a:xfrm>
            <a:off x="4845891" y="4374151"/>
            <a:ext cx="1090180" cy="663561"/>
            <a:chOff x="9557950" y="2863219"/>
            <a:chExt cx="1090180" cy="663561"/>
          </a:xfrm>
        </p:grpSpPr>
        <p:pic>
          <p:nvPicPr>
            <p:cNvPr id="13" name="Picture 12">
              <a:extLst>
                <a:ext uri="{FF2B5EF4-FFF2-40B4-BE49-F238E27FC236}">
                  <a16:creationId xmlns:a16="http://schemas.microsoft.com/office/drawing/2014/main" id="{D774FE0F-1325-F67B-7BC6-57401C4EE264}"/>
                </a:ext>
              </a:extLst>
            </p:cNvPr>
            <p:cNvPicPr>
              <a:picLocks noChangeAspect="1"/>
            </p:cNvPicPr>
            <p:nvPr/>
          </p:nvPicPr>
          <p:blipFill>
            <a:blip r:embed="rId9"/>
            <a:stretch>
              <a:fillRect/>
            </a:stretch>
          </p:blipFill>
          <p:spPr>
            <a:xfrm>
              <a:off x="9557950" y="2863219"/>
              <a:ext cx="487209" cy="66356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E5806A-60C5-02B2-16A1-CE5D5A527B87}"/>
                    </a:ext>
                  </a:extLst>
                </p:cNvPr>
                <p:cNvSpPr txBox="1"/>
                <p:nvPr/>
              </p:nvSpPr>
              <p:spPr>
                <a:xfrm>
                  <a:off x="10217115" y="3056499"/>
                  <a:ext cx="431015" cy="276999"/>
                </a:xfrm>
                <a:prstGeom prst="rect">
                  <a:avLst/>
                </a:prstGeom>
                <a:noFill/>
              </p:spPr>
              <p:txBody>
                <a:bodyPr wrap="none" lIns="0" tIns="0" rIns="0" bIns="0" rtlCol="0">
                  <a:spAutoFit/>
                </a:bodyPr>
                <a:lstStyle/>
                <a:p>
                  <a:r>
                    <a:rPr lang="fr-CH" b="0" dirty="0">
                      <a:solidFill>
                        <a:srgbClr val="00B050"/>
                      </a:solidFill>
                    </a:rPr>
                    <a:t>g</a:t>
                  </a:r>
                  <a14:m>
                    <m:oMath xmlns:m="http://schemas.openxmlformats.org/officeDocument/2006/math">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oMath>
                  </a14:m>
                  <a:endParaRPr lang="en-CH" dirty="0">
                    <a:solidFill>
                      <a:srgbClr val="00B050"/>
                    </a:solidFill>
                  </a:endParaRPr>
                </a:p>
              </p:txBody>
            </p:sp>
          </mc:Choice>
          <mc:Fallback xmlns="">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10217115" y="3056499"/>
                  <a:ext cx="431015" cy="276999"/>
                </a:xfrm>
                <a:prstGeom prst="rect">
                  <a:avLst/>
                </a:prstGeom>
                <a:blipFill>
                  <a:blip r:embed="rId10"/>
                  <a:stretch>
                    <a:fillRect l="-31429" t="-26087" b="-47826"/>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ACAD44-CA2E-AEF1-9721-703DA496D82C}"/>
                  </a:ext>
                </a:extLst>
              </p:cNvPr>
              <p:cNvSpPr txBox="1"/>
              <p:nvPr/>
            </p:nvSpPr>
            <p:spPr>
              <a:xfrm>
                <a:off x="6357460" y="4781834"/>
                <a:ext cx="6097836" cy="1010277"/>
              </a:xfrm>
              <a:prstGeom prst="rect">
                <a:avLst/>
              </a:prstGeom>
              <a:noFill/>
            </p:spPr>
            <p:txBody>
              <a:bodyPr wrap="square">
                <a:spAutoFit/>
              </a:bodyPr>
              <a:lstStyle/>
              <a:p>
                <a:r>
                  <a:rPr lang="en-CH" dirty="0">
                    <a:solidFill>
                      <a:srgbClr val="0070C0"/>
                    </a:solidFill>
                  </a:rPr>
                  <a:t>The TPE algorithm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r>
                      <a:rPr lang="fr-CH" b="0" i="0" smtClean="0">
                        <a:solidFill>
                          <a:srgbClr val="0070C0"/>
                        </a:solidFill>
                        <a:latin typeface="Cambria Math" panose="02040503050406030204" pitchFamily="18" charset="0"/>
                      </a:rPr>
                      <m:t>=</m:t>
                    </m:r>
                    <m:func>
                      <m:funcPr>
                        <m:ctrlPr>
                          <a:rPr lang="fr-CH" b="0" i="1" smtClean="0">
                            <a:solidFill>
                              <a:srgbClr val="0070C0"/>
                            </a:solidFill>
                            <a:latin typeface="Cambria Math" panose="02040503050406030204" pitchFamily="18" charset="0"/>
                          </a:rPr>
                        </m:ctrlPr>
                      </m:funcPr>
                      <m:fName>
                        <m:limLow>
                          <m:limLowPr>
                            <m:ctrlPr>
                              <a:rPr lang="fr-CH" b="0" i="1" smtClean="0">
                                <a:solidFill>
                                  <a:srgbClr val="0070C0"/>
                                </a:solidFill>
                                <a:latin typeface="Cambria Math" panose="02040503050406030204" pitchFamily="18" charset="0"/>
                              </a:rPr>
                            </m:ctrlPr>
                          </m:limLowPr>
                          <m:e>
                            <m:r>
                              <m:rPr>
                                <m:sty m:val="p"/>
                              </m:rPr>
                              <a:rPr lang="fr-CH" b="0" i="0" smtClean="0">
                                <a:solidFill>
                                  <a:srgbClr val="0070C0"/>
                                </a:solidFill>
                                <a:latin typeface="Cambria Math" panose="02040503050406030204" pitchFamily="18" charset="0"/>
                              </a:rPr>
                              <m:t>argmax</m:t>
                            </m:r>
                          </m:e>
                          <m:lim>
                            <m:r>
                              <a:rPr lang="fr-CH" b="0" i="1" smtClean="0">
                                <a:solidFill>
                                  <a:srgbClr val="0070C0"/>
                                </a:solidFill>
                                <a:latin typeface="Cambria Math" panose="02040503050406030204" pitchFamily="18" charset="0"/>
                              </a:rPr>
                              <m:t>𝑥</m:t>
                            </m:r>
                          </m:lim>
                        </m:limLow>
                      </m:fName>
                      <m:e>
                        <m:f>
                          <m:fPr>
                            <m:type m:val="skw"/>
                            <m:ctrlPr>
                              <a:rPr lang="fr-CH" b="0" i="1" smtClean="0">
                                <a:solidFill>
                                  <a:srgbClr val="0070C0"/>
                                </a:solidFill>
                                <a:latin typeface="Cambria Math" panose="02040503050406030204" pitchFamily="18" charset="0"/>
                              </a:rPr>
                            </m:ctrlPr>
                          </m:fPr>
                          <m:num>
                            <m:r>
                              <a:rPr lang="fr-CH" b="0" i="1" smtClean="0">
                                <a:solidFill>
                                  <a:srgbClr val="00B050"/>
                                </a:solidFill>
                                <a:latin typeface="Cambria Math" panose="02040503050406030204" pitchFamily="18" charset="0"/>
                              </a:rPr>
                              <m:t>𝑔</m:t>
                            </m:r>
                            <m:d>
                              <m:dPr>
                                <m:ctrlPr>
                                  <a:rPr lang="fr-CH" i="1" smtClean="0">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num>
                          <m:den>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den>
                        </m:f>
                      </m:e>
                    </m:func>
                    <m:r>
                      <a:rPr lang="fr-CH" b="0" i="0" smtClean="0">
                        <a:solidFill>
                          <a:srgbClr val="0070C0"/>
                        </a:solidFill>
                        <a:latin typeface="Cambria Math" panose="02040503050406030204" pitchFamily="18" charset="0"/>
                        <a:ea typeface="Cambria Math" panose="02040503050406030204" pitchFamily="18" charset="0"/>
                      </a:rPr>
                      <m:t>, </m:t>
                    </m:r>
                    <m:r>
                      <m:rPr>
                        <m:sty m:val="p"/>
                      </m:rPr>
                      <a:rPr lang="fr-CH" b="0" i="0" smtClean="0">
                        <a:solidFill>
                          <a:srgbClr val="0070C0"/>
                        </a:solidFill>
                        <a:latin typeface="Cambria Math" panose="02040503050406030204" pitchFamily="18" charset="0"/>
                        <a:ea typeface="Cambria Math" panose="02040503050406030204" pitchFamily="18" charset="0"/>
                      </a:rPr>
                      <m:t>i</m:t>
                    </m:r>
                    <m:r>
                      <a:rPr lang="fr-CH" b="0" i="0" smtClean="0">
                        <a:solidFill>
                          <a:srgbClr val="0070C0"/>
                        </a:solidFill>
                        <a:latin typeface="Cambria Math" panose="02040503050406030204" pitchFamily="18" charset="0"/>
                        <a:ea typeface="Cambria Math" panose="02040503050406030204" pitchFamily="18" charset="0"/>
                      </a:rPr>
                      <m:t>.</m:t>
                    </m:r>
                    <m:r>
                      <m:rPr>
                        <m:sty m:val="p"/>
                      </m:rPr>
                      <a:rPr lang="fr-CH" b="0" i="0" smtClean="0">
                        <a:solidFill>
                          <a:srgbClr val="0070C0"/>
                        </a:solidFill>
                        <a:latin typeface="Cambria Math" panose="02040503050406030204" pitchFamily="18" charset="0"/>
                        <a:ea typeface="Cambria Math" panose="02040503050406030204" pitchFamily="18" charset="0"/>
                      </a:rPr>
                      <m:t>e</m:t>
                    </m:r>
                    <m:r>
                      <a:rPr lang="fr-CH" b="0" i="0" smtClean="0">
                        <a:solidFill>
                          <a:srgbClr val="0070C0"/>
                        </a:solidFill>
                        <a:latin typeface="Cambria Math" panose="02040503050406030204" pitchFamily="18" charset="0"/>
                        <a:ea typeface="Cambria Math" panose="02040503050406030204" pitchFamily="18" charset="0"/>
                      </a:rPr>
                      <m:t>. </m:t>
                    </m:r>
                  </m:oMath>
                </a14:m>
                <a:r>
                  <a:rPr lang="en-CH" dirty="0">
                    <a:solidFill>
                      <a:srgbClr val="0070C0"/>
                    </a:solidFill>
                  </a:rPr>
                  <a:t>it will choose hyperscores with large </a:t>
                </a:r>
                <a14:m>
                  <m:oMath xmlns:m="http://schemas.openxmlformats.org/officeDocument/2006/math">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oMath>
                </a14:m>
                <a:r>
                  <a:rPr lang="en-CH" dirty="0">
                    <a:solidFill>
                      <a:srgbClr val="FFC000"/>
                    </a:solidFill>
                  </a:rPr>
                  <a:t> </a:t>
                </a:r>
                <a:r>
                  <a:rPr lang="en-CH" dirty="0">
                    <a:solidFill>
                      <a:srgbClr val="0070C0"/>
                    </a:solidFill>
                  </a:rPr>
                  <a:t>and small </a:t>
                </a:r>
                <a14:m>
                  <m:oMath xmlns:m="http://schemas.openxmlformats.org/officeDocument/2006/math">
                    <m:r>
                      <a:rPr lang="fr-CH" i="1" smtClean="0">
                        <a:solidFill>
                          <a:srgbClr val="00B050"/>
                        </a:solidFill>
                        <a:latin typeface="Cambria Math" panose="02040503050406030204" pitchFamily="18" charset="0"/>
                      </a:rPr>
                      <m:t>𝑔</m:t>
                    </m:r>
                    <m:d>
                      <m:dPr>
                        <m:ctrlPr>
                          <a:rPr lang="fr-CH" i="1">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oMath>
                </a14:m>
                <a:r>
                  <a:rPr lang="en-CH" dirty="0">
                    <a:solidFill>
                      <a:srgbClr val="0070C0"/>
                    </a:solidFill>
                  </a:rPr>
                  <a:t>.</a:t>
                </a:r>
              </a:p>
            </p:txBody>
          </p:sp>
        </mc:Choice>
        <mc:Fallback xmlns="">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357460" y="4781834"/>
                <a:ext cx="6097836" cy="1010277"/>
              </a:xfrm>
              <a:prstGeom prst="rect">
                <a:avLst/>
              </a:prstGeom>
              <a:blipFill>
                <a:blip r:embed="rId11"/>
                <a:stretch>
                  <a:fillRect l="-832" t="-24691" b="-5061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4235076" y="3804018"/>
            <a:ext cx="300176" cy="176273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0" name="Right Brace 19">
            <a:extLst>
              <a:ext uri="{FF2B5EF4-FFF2-40B4-BE49-F238E27FC236}">
                <a16:creationId xmlns:a16="http://schemas.microsoft.com/office/drawing/2014/main" id="{5CC5EE17-3EC8-1D05-62B4-6D9874F22293}"/>
              </a:ext>
            </a:extLst>
          </p:cNvPr>
          <p:cNvSpPr/>
          <p:nvPr/>
        </p:nvSpPr>
        <p:spPr>
          <a:xfrm>
            <a:off x="4235076" y="5566752"/>
            <a:ext cx="300176" cy="772579"/>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9757C-8B03-C0DF-F4FF-970FB24FC0A7}"/>
                  </a:ext>
                </a:extLst>
              </p:cNvPr>
              <p:cNvSpPr txBox="1"/>
              <p:nvPr/>
            </p:nvSpPr>
            <p:spPr>
              <a:xfrm>
                <a:off x="5333100" y="2456989"/>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r>
                        <a:rPr lang="fr-CH" sz="1800" b="0" i="1" smtClean="0">
                          <a:solidFill>
                            <a:srgbClr val="0070C0"/>
                          </a:solidFill>
                          <a:latin typeface="Cambria Math" panose="02040503050406030204" pitchFamily="18" charset="0"/>
                          <a:ea typeface="Cambria Math" panose="02040503050406030204" pitchFamily="18" charset="0"/>
                        </a:rPr>
                        <m:t>−</m:t>
                      </m:r>
                      <m:r>
                        <m:rPr>
                          <m:nor/>
                        </m:rPr>
                        <a:rPr lang="fr-CH" sz="1800" b="0" i="0" smtClean="0">
                          <a:solidFill>
                            <a:srgbClr val="0070C0"/>
                          </a:solidFill>
                          <a:latin typeface="Cambria Math" panose="02040503050406030204" pitchFamily="18" charset="0"/>
                          <a:ea typeface="Cambria Math" panose="02040503050406030204" pitchFamily="18" charset="0"/>
                        </a:rPr>
                        <m:t>quantile</m:t>
                      </m:r>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rPr>
                        <m:t>𝑝</m:t>
                      </m:r>
                      <m:d>
                        <m:dPr>
                          <m:ctrlPr>
                            <a:rPr lang="fr-CH" sz="1800" b="0" i="1" smtClean="0">
                              <a:solidFill>
                                <a:srgbClr val="0070C0"/>
                              </a:solidFill>
                              <a:latin typeface="Cambria Math" panose="02040503050406030204" pitchFamily="18" charset="0"/>
                            </a:rPr>
                          </m:ctrlPr>
                        </m:dPr>
                        <m:e>
                          <m:r>
                            <a:rPr lang="fr-CH" sz="1800" b="0" i="1" smtClean="0">
                              <a:solidFill>
                                <a:srgbClr val="0070C0"/>
                              </a:solidFill>
                              <a:latin typeface="Cambria Math" panose="02040503050406030204" pitchFamily="18" charset="0"/>
                            </a:rPr>
                            <m:t>𝑦</m:t>
                          </m:r>
                          <m:r>
                            <a:rPr lang="fr-CH" sz="1800" b="0" i="1" smtClean="0">
                              <a:solidFill>
                                <a:srgbClr val="0070C0"/>
                              </a:solidFill>
                              <a:latin typeface="Cambria Math" panose="02040503050406030204" pitchFamily="18" charset="0"/>
                            </a:rPr>
                            <m:t>&lt;</m:t>
                          </m:r>
                          <m:sSup>
                            <m:sSupPr>
                              <m:ctrlPr>
                                <a:rPr lang="fr-CH" sz="1800" i="1">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e>
                      </m:d>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5333100" y="2456989"/>
                <a:ext cx="3714607" cy="369332"/>
              </a:xfrm>
              <a:prstGeom prst="rect">
                <a:avLst/>
              </a:prstGeom>
              <a:blipFill>
                <a:blip r:embed="rId12"/>
                <a:stretch>
                  <a:fillRect b="-16667"/>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13"/>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649994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DE57-BDAE-C061-93A0-54A357200948}"/>
              </a:ext>
            </a:extLst>
          </p:cNvPr>
          <p:cNvSpPr>
            <a:spLocks noGrp="1"/>
          </p:cNvSpPr>
          <p:nvPr>
            <p:ph type="title"/>
          </p:nvPr>
        </p:nvSpPr>
        <p:spPr/>
        <p:txBody>
          <a:bodyPr/>
          <a:lstStyle/>
          <a:p>
            <a:r>
              <a:rPr lang="en-CH" dirty="0"/>
              <a:t>Hyperopt Iterations</a:t>
            </a:r>
          </a:p>
        </p:txBody>
      </p:sp>
      <p:pic>
        <p:nvPicPr>
          <p:cNvPr id="3" name="Picture 2">
            <a:extLst>
              <a:ext uri="{FF2B5EF4-FFF2-40B4-BE49-F238E27FC236}">
                <a16:creationId xmlns:a16="http://schemas.microsoft.com/office/drawing/2014/main" id="{1DA046FF-2D47-2CFA-D13E-5200FBDD0636}"/>
              </a:ext>
            </a:extLst>
          </p:cNvPr>
          <p:cNvPicPr>
            <a:picLocks noChangeAspect="1"/>
          </p:cNvPicPr>
          <p:nvPr/>
        </p:nvPicPr>
        <p:blipFill>
          <a:blip r:embed="rId2"/>
          <a:stretch>
            <a:fillRect/>
          </a:stretch>
        </p:blipFill>
        <p:spPr>
          <a:xfrm>
            <a:off x="3213540" y="1425039"/>
            <a:ext cx="6488600" cy="4581747"/>
          </a:xfrm>
          <a:prstGeom prst="rect">
            <a:avLst/>
          </a:prstGeom>
        </p:spPr>
      </p:pic>
      <p:sp>
        <p:nvSpPr>
          <p:cNvPr id="4" name="TextBox 3">
            <a:extLst>
              <a:ext uri="{FF2B5EF4-FFF2-40B4-BE49-F238E27FC236}">
                <a16:creationId xmlns:a16="http://schemas.microsoft.com/office/drawing/2014/main" id="{72CAFD98-C0EF-6562-5F38-0C2ABEE0B7AE}"/>
              </a:ext>
            </a:extLst>
          </p:cNvPr>
          <p:cNvSpPr txBox="1"/>
          <p:nvPr/>
        </p:nvSpPr>
        <p:spPr>
          <a:xfrm>
            <a:off x="5576695" y="6123543"/>
            <a:ext cx="2929841" cy="369332"/>
          </a:xfrm>
          <a:prstGeom prst="rect">
            <a:avLst/>
          </a:prstGeom>
          <a:noFill/>
        </p:spPr>
        <p:txBody>
          <a:bodyPr wrap="none" rtlCol="0">
            <a:spAutoFit/>
          </a:bodyPr>
          <a:lstStyle/>
          <a:p>
            <a:r>
              <a:rPr lang="en-CH" dirty="0">
                <a:hlinkClick r:id="rId3"/>
              </a:rPr>
              <a:t>Müller et al. Immunity, 2024</a:t>
            </a:r>
            <a:endParaRPr lang="en-CH" dirty="0"/>
          </a:p>
        </p:txBody>
      </p:sp>
      <p:pic>
        <p:nvPicPr>
          <p:cNvPr id="5" name="Picture 4">
            <a:extLst>
              <a:ext uri="{FF2B5EF4-FFF2-40B4-BE49-F238E27FC236}">
                <a16:creationId xmlns:a16="http://schemas.microsoft.com/office/drawing/2014/main" id="{19DC1309-D3D6-F0A7-2B05-54B67A4CB43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E77334FD-2D8D-1EB9-5BC5-F69C7E1F894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1675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normAutofit fontScale="92500" lnSpcReduction="10000"/>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Even if all scores are </a:t>
                </a:r>
                <a:r>
                  <a:rPr lang="fr-CH" dirty="0" err="1">
                    <a:solidFill>
                      <a:srgbClr val="0070C0"/>
                    </a:solidFill>
                  </a:rPr>
                  <a:t>drawn</a:t>
                </a:r>
                <a:r>
                  <a:rPr lang="fr-CH" dirty="0">
                    <a:solidFill>
                      <a:srgbClr val="0070C0"/>
                    </a:solidFill>
                  </a:rPr>
                  <a:t> </a:t>
                </a:r>
                <a:r>
                  <a:rPr lang="fr-CH" dirty="0" err="1">
                    <a:solidFill>
                      <a:srgbClr val="0070C0"/>
                    </a:solidFill>
                  </a:rPr>
                  <a:t>from</a:t>
                </a:r>
                <a:r>
                  <a:rPr lang="fr-CH" dirty="0">
                    <a:solidFill>
                      <a:srgbClr val="0070C0"/>
                    </a:solidFill>
                  </a:rPr>
                  <a:t> </a:t>
                </a:r>
                <a:r>
                  <a:rPr lang="fr-CH" dirty="0" err="1">
                    <a:solidFill>
                      <a:srgbClr val="0070C0"/>
                    </a:solidFill>
                  </a:rPr>
                  <a:t>Null</a:t>
                </a:r>
                <a:r>
                  <a:rPr lang="fr-CH" dirty="0">
                    <a:solidFill>
                      <a:srgbClr val="0070C0"/>
                    </a:solidFill>
                  </a:rPr>
                  <a:t> distribution, </a:t>
                </a:r>
                <a:r>
                  <a:rPr lang="fr-CH" dirty="0" err="1">
                    <a:solidFill>
                      <a:srgbClr val="0070C0"/>
                    </a:solidFill>
                  </a:rPr>
                  <a:t>this</a:t>
                </a:r>
                <a:r>
                  <a:rPr lang="fr-CH" dirty="0">
                    <a:solidFill>
                      <a:srgbClr val="0070C0"/>
                    </a:solidFill>
                  </a:rPr>
                  <a:t>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for data </a:t>
                </a:r>
                <a:r>
                  <a:rPr lang="fr-CH" dirty="0" err="1">
                    <a:solidFill>
                      <a:srgbClr val="0070C0"/>
                    </a:solidFill>
                  </a:rPr>
                  <a:t>preprocessing</a:t>
                </a:r>
                <a:r>
                  <a:rPr lang="fr-CH" dirty="0">
                    <a:solidFill>
                      <a:srgbClr val="0070C0"/>
                    </a:solidFill>
                  </a:rPr>
                  <a:t> </a:t>
                </a:r>
                <a:r>
                  <a:rPr lang="fr-CH" dirty="0" err="1">
                    <a:solidFill>
                      <a:srgbClr val="0070C0"/>
                    </a:solidFill>
                  </a:rPr>
                  <a:t>pefore</a:t>
                </a:r>
                <a:r>
                  <a:rPr lang="fr-CH" dirty="0">
                    <a:solidFill>
                      <a:srgbClr val="0070C0"/>
                    </a:solidFill>
                  </a:rPr>
                  <a:t> the CV </a:t>
                </a:r>
                <a:r>
                  <a:rPr lang="fr-CH" dirty="0" err="1">
                    <a:solidFill>
                      <a:srgbClr val="0070C0"/>
                    </a:solidFill>
                  </a:rPr>
                  <a:t>loop</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0070C0"/>
                    </a:solidFill>
                  </a:rPr>
                  <a:t>Solution: </a:t>
                </a:r>
                <a:r>
                  <a:rPr lang="fr-CH" dirty="0" err="1">
                    <a:solidFill>
                      <a:srgbClr val="0070C0"/>
                    </a:solidFill>
                  </a:rPr>
                  <a:t>always</a:t>
                </a:r>
                <a:r>
                  <a:rPr lang="fr-CH" dirty="0">
                    <a:solidFill>
                      <a:srgbClr val="0070C0"/>
                    </a:solidFill>
                  </a:rPr>
                  <a:t> </a:t>
                </a:r>
                <a:r>
                  <a:rPr lang="fr-CH" dirty="0" err="1">
                    <a:solidFill>
                      <a:srgbClr val="0070C0"/>
                    </a:solidFill>
                  </a:rPr>
                  <a:t>calculate</a:t>
                </a:r>
                <a:r>
                  <a:rPr lang="fr-CH" dirty="0">
                    <a:solidFill>
                      <a:srgbClr val="0070C0"/>
                    </a:solidFill>
                  </a:rPr>
                  <a:t> </a:t>
                </a:r>
                <a:r>
                  <a:rPr lang="fr-CH" dirty="0" err="1">
                    <a:solidFill>
                      <a:srgbClr val="0070C0"/>
                    </a:solidFill>
                  </a:rPr>
                  <a:t>your</a:t>
                </a:r>
                <a:r>
                  <a:rPr lang="fr-CH" dirty="0">
                    <a:solidFill>
                      <a:srgbClr val="0070C0"/>
                    </a:solidFill>
                  </a:rPr>
                  <a:t> score </a:t>
                </a:r>
                <a14:m>
                  <m:oMath xmlns:m="http://schemas.openxmlformats.org/officeDocument/2006/math">
                    <m:r>
                      <a:rPr lang="fr-CH" i="1" dirty="0" smtClean="0">
                        <a:solidFill>
                          <a:srgbClr val="0070C0"/>
                        </a:solidFill>
                        <a:latin typeface="Cambria Math" panose="02040503050406030204" pitchFamily="18" charset="0"/>
                      </a:rPr>
                      <m:t>𝑆</m:t>
                    </m:r>
                  </m:oMath>
                </a14:m>
                <a:r>
                  <a:rPr lang="fr-CH" dirty="0">
                    <a:solidFill>
                      <a:srgbClr val="0070C0"/>
                    </a:solidFill>
                  </a:rPr>
                  <a:t> on a part of the data </a:t>
                </a:r>
                <a:r>
                  <a:rPr lang="fr-CH" dirty="0" err="1">
                    <a:solidFill>
                      <a:srgbClr val="0070C0"/>
                    </a:solidFill>
                  </a:rPr>
                  <a:t>that</a:t>
                </a:r>
                <a:r>
                  <a:rPr lang="fr-CH" dirty="0">
                    <a:solidFill>
                      <a:srgbClr val="0070C0"/>
                    </a:solidFill>
                  </a:rPr>
                  <a:t> </a:t>
                </a:r>
                <a:r>
                  <a:rPr lang="fr-CH" dirty="0" err="1">
                    <a:solidFill>
                      <a:srgbClr val="0070C0"/>
                    </a:solidFill>
                  </a:rPr>
                  <a:t>was</a:t>
                </a:r>
                <a:r>
                  <a:rPr lang="fr-CH" dirty="0">
                    <a:solidFill>
                      <a:srgbClr val="0070C0"/>
                    </a:solidFill>
                  </a:rPr>
                  <a:t> not </a:t>
                </a:r>
                <a:r>
                  <a:rPr lang="fr-CH" dirty="0" err="1">
                    <a:solidFill>
                      <a:srgbClr val="0070C0"/>
                    </a:solidFill>
                  </a:rPr>
                  <a:t>used</a:t>
                </a:r>
                <a:r>
                  <a:rPr lang="fr-CH" dirty="0">
                    <a:solidFill>
                      <a:srgbClr val="0070C0"/>
                    </a:solidFill>
                  </a:rPr>
                  <a:t> for </a:t>
                </a:r>
                <a:r>
                  <a:rPr lang="fr-CH" dirty="0" err="1">
                    <a:solidFill>
                      <a:srgbClr val="0070C0"/>
                    </a:solidFill>
                  </a:rPr>
                  <a:t>proprocessing</a:t>
                </a:r>
                <a:r>
                  <a:rPr lang="fr-CH" dirty="0">
                    <a:solidFill>
                      <a:srgbClr val="0070C0"/>
                    </a:solidFill>
                  </a:rPr>
                  <a:t>.</a:t>
                </a:r>
              </a:p>
              <a:p>
                <a:pPr lvl="1"/>
                <a:endParaRPr lang="en-CH" dirty="0">
                  <a:solidFill>
                    <a:srgbClr val="0070C0"/>
                  </a:solidFill>
                </a:endParaRPr>
              </a:p>
            </p:txBody>
          </p:sp>
        </mc:Choice>
        <mc:Fallback>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A1D5-78BE-B7CE-1FD4-8261F91DE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CEE51-9967-DAB6-DB60-6DB4A2E38EBB}"/>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0A11175B-66AC-A578-B506-4B1138566BA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A558E1-3CB9-A3B0-079A-669B7213C86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EA919C3E-224C-8A11-D067-1042C2E1E872}"/>
              </a:ext>
            </a:extLst>
          </p:cNvPr>
          <p:cNvSpPr txBox="1"/>
          <p:nvPr/>
        </p:nvSpPr>
        <p:spPr>
          <a:xfrm>
            <a:off x="950515" y="2159876"/>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12" name="Picture 11">
            <a:extLst>
              <a:ext uri="{FF2B5EF4-FFF2-40B4-BE49-F238E27FC236}">
                <a16:creationId xmlns:a16="http://schemas.microsoft.com/office/drawing/2014/main" id="{FEB0A1A8-E405-F5B1-B04F-8918D294DA23}"/>
              </a:ext>
            </a:extLst>
          </p:cNvPr>
          <p:cNvPicPr>
            <a:picLocks noChangeAspect="1"/>
          </p:cNvPicPr>
          <p:nvPr/>
        </p:nvPicPr>
        <p:blipFill>
          <a:blip r:embed="rId4"/>
          <a:stretch>
            <a:fillRect/>
          </a:stretch>
        </p:blipFill>
        <p:spPr>
          <a:xfrm>
            <a:off x="4709247" y="1156138"/>
            <a:ext cx="6200491" cy="5604534"/>
          </a:xfrm>
          <a:prstGeom prst="rect">
            <a:avLst/>
          </a:prstGeom>
        </p:spPr>
      </p:pic>
    </p:spTree>
    <p:extLst>
      <p:ext uri="{BB962C8B-B14F-4D97-AF65-F5344CB8AC3E}">
        <p14:creationId xmlns:p14="http://schemas.microsoft.com/office/powerpoint/2010/main" val="1684991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870D-D5DA-1C72-272B-21231B490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5DCA4-8565-1B9C-0305-9480C349723F}"/>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9F34FC6A-4E6A-DDE9-9C30-17429390BAA4}"/>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79DE90AC-65B5-B625-236A-E586EE7E400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54921F95-7BD7-9F5B-0E34-09F732FA02D1}"/>
              </a:ext>
            </a:extLst>
          </p:cNvPr>
          <p:cNvPicPr>
            <a:picLocks noChangeAspect="1"/>
          </p:cNvPicPr>
          <p:nvPr/>
        </p:nvPicPr>
        <p:blipFill>
          <a:blip r:embed="rId3"/>
          <a:stretch>
            <a:fillRect/>
          </a:stretch>
        </p:blipFill>
        <p:spPr>
          <a:xfrm>
            <a:off x="6477039" y="1985554"/>
            <a:ext cx="4239260" cy="3530202"/>
          </a:xfrm>
          <a:prstGeom prst="rect">
            <a:avLst/>
          </a:prstGeom>
        </p:spPr>
      </p:pic>
      <p:pic>
        <p:nvPicPr>
          <p:cNvPr id="8" name="Picture 7">
            <a:extLst>
              <a:ext uri="{FF2B5EF4-FFF2-40B4-BE49-F238E27FC236}">
                <a16:creationId xmlns:a16="http://schemas.microsoft.com/office/drawing/2014/main" id="{2957009D-3A5A-6ED7-E9E3-D52ADAC4D390}"/>
              </a:ext>
            </a:extLst>
          </p:cNvPr>
          <p:cNvPicPr>
            <a:picLocks noChangeAspect="1"/>
          </p:cNvPicPr>
          <p:nvPr/>
        </p:nvPicPr>
        <p:blipFill>
          <a:blip r:embed="rId4"/>
          <a:stretch>
            <a:fillRect/>
          </a:stretch>
        </p:blipFill>
        <p:spPr>
          <a:xfrm>
            <a:off x="1318948" y="1855018"/>
            <a:ext cx="4396014" cy="3660738"/>
          </a:xfrm>
          <a:prstGeom prst="rect">
            <a:avLst/>
          </a:prstGeom>
        </p:spPr>
      </p:pic>
      <p:sp>
        <p:nvSpPr>
          <p:cNvPr id="9" name="TextBox 8">
            <a:extLst>
              <a:ext uri="{FF2B5EF4-FFF2-40B4-BE49-F238E27FC236}">
                <a16:creationId xmlns:a16="http://schemas.microsoft.com/office/drawing/2014/main" id="{055CD005-1057-57DC-B42D-474A48ED5398}"/>
              </a:ext>
            </a:extLst>
          </p:cNvPr>
          <p:cNvSpPr txBox="1"/>
          <p:nvPr/>
        </p:nvSpPr>
        <p:spPr>
          <a:xfrm>
            <a:off x="4153989" y="6074229"/>
            <a:ext cx="4403000" cy="369332"/>
          </a:xfrm>
          <a:prstGeom prst="rect">
            <a:avLst/>
          </a:prstGeom>
          <a:noFill/>
        </p:spPr>
        <p:txBody>
          <a:bodyPr wrap="none" rtlCol="0">
            <a:spAutoFit/>
          </a:bodyPr>
          <a:lstStyle/>
          <a:p>
            <a:r>
              <a:rPr lang="en-CH" dirty="0">
                <a:hlinkClick r:id="rId5"/>
              </a:rPr>
              <a:t>Varma &amp; Simon, BMC Bioinformatics, 2006</a:t>
            </a:r>
            <a:endParaRPr lang="en-CH" dirty="0"/>
          </a:p>
        </p:txBody>
      </p:sp>
      <p:sp>
        <p:nvSpPr>
          <p:cNvPr id="10" name="TextBox 9">
            <a:extLst>
              <a:ext uri="{FF2B5EF4-FFF2-40B4-BE49-F238E27FC236}">
                <a16:creationId xmlns:a16="http://schemas.microsoft.com/office/drawing/2014/main" id="{0D86533E-C12C-B95E-4630-2CBC78D92D33}"/>
              </a:ext>
            </a:extLst>
          </p:cNvPr>
          <p:cNvSpPr txBox="1"/>
          <p:nvPr/>
        </p:nvSpPr>
        <p:spPr>
          <a:xfrm>
            <a:off x="2795752" y="1616222"/>
            <a:ext cx="1216359" cy="369332"/>
          </a:xfrm>
          <a:prstGeom prst="rect">
            <a:avLst/>
          </a:prstGeom>
          <a:noFill/>
        </p:spPr>
        <p:txBody>
          <a:bodyPr wrap="none" rtlCol="0">
            <a:spAutoFit/>
          </a:bodyPr>
          <a:lstStyle/>
          <a:p>
            <a:r>
              <a:rPr lang="en-CH" dirty="0"/>
              <a:t>Simple CV</a:t>
            </a:r>
          </a:p>
        </p:txBody>
      </p:sp>
      <p:sp>
        <p:nvSpPr>
          <p:cNvPr id="11" name="TextBox 10">
            <a:extLst>
              <a:ext uri="{FF2B5EF4-FFF2-40B4-BE49-F238E27FC236}">
                <a16:creationId xmlns:a16="http://schemas.microsoft.com/office/drawing/2014/main" id="{6404405D-7352-9F86-7458-F62963B83974}"/>
              </a:ext>
            </a:extLst>
          </p:cNvPr>
          <p:cNvSpPr txBox="1"/>
          <p:nvPr/>
        </p:nvSpPr>
        <p:spPr>
          <a:xfrm>
            <a:off x="7973709" y="1670352"/>
            <a:ext cx="1245919" cy="369332"/>
          </a:xfrm>
          <a:prstGeom prst="rect">
            <a:avLst/>
          </a:prstGeom>
          <a:noFill/>
        </p:spPr>
        <p:txBody>
          <a:bodyPr wrap="none" rtlCol="0">
            <a:spAutoFit/>
          </a:bodyPr>
          <a:lstStyle/>
          <a:p>
            <a:r>
              <a:rPr lang="en-CH" dirty="0"/>
              <a:t>Nested CV</a:t>
            </a:r>
          </a:p>
        </p:txBody>
      </p:sp>
    </p:spTree>
    <p:extLst>
      <p:ext uri="{BB962C8B-B14F-4D97-AF65-F5344CB8AC3E}">
        <p14:creationId xmlns:p14="http://schemas.microsoft.com/office/powerpoint/2010/main" val="2485842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40D09-E6D6-64FE-C2AB-05EDE33B9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39DCA-F544-9904-3299-6468AE5250E0}"/>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83382FE0-D029-7FD1-22D3-20B996042947}"/>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3EAE59E-EBDA-B434-51AF-83C64583411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11936B53-7D83-F183-3B8C-1FD15718E92E}"/>
              </a:ext>
            </a:extLst>
          </p:cNvPr>
          <p:cNvSpPr txBox="1"/>
          <p:nvPr/>
        </p:nvSpPr>
        <p:spPr>
          <a:xfrm>
            <a:off x="855922" y="1454935"/>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3" name="Picture 2">
            <a:extLst>
              <a:ext uri="{FF2B5EF4-FFF2-40B4-BE49-F238E27FC236}">
                <a16:creationId xmlns:a16="http://schemas.microsoft.com/office/drawing/2014/main" id="{8E161392-994C-E053-8455-59B2F75E27FA}"/>
              </a:ext>
            </a:extLst>
          </p:cNvPr>
          <p:cNvPicPr>
            <a:picLocks noChangeAspect="1"/>
          </p:cNvPicPr>
          <p:nvPr/>
        </p:nvPicPr>
        <p:blipFill>
          <a:blip r:embed="rId4"/>
          <a:stretch>
            <a:fillRect/>
          </a:stretch>
        </p:blipFill>
        <p:spPr>
          <a:xfrm>
            <a:off x="1142055" y="2459977"/>
            <a:ext cx="3633733" cy="2943088"/>
          </a:xfrm>
          <a:prstGeom prst="rect">
            <a:avLst/>
          </a:prstGeom>
        </p:spPr>
      </p:pic>
      <p:pic>
        <p:nvPicPr>
          <p:cNvPr id="6" name="Picture 5">
            <a:extLst>
              <a:ext uri="{FF2B5EF4-FFF2-40B4-BE49-F238E27FC236}">
                <a16:creationId xmlns:a16="http://schemas.microsoft.com/office/drawing/2014/main" id="{201D3C80-317B-CF96-CE67-F7B6236EA6F2}"/>
              </a:ext>
            </a:extLst>
          </p:cNvPr>
          <p:cNvPicPr>
            <a:picLocks noChangeAspect="1"/>
          </p:cNvPicPr>
          <p:nvPr/>
        </p:nvPicPr>
        <p:blipFill>
          <a:blip r:embed="rId5"/>
          <a:stretch>
            <a:fillRect/>
          </a:stretch>
        </p:blipFill>
        <p:spPr>
          <a:xfrm>
            <a:off x="6023449" y="1366344"/>
            <a:ext cx="5348073" cy="4917185"/>
          </a:xfrm>
          <a:prstGeom prst="rect">
            <a:avLst/>
          </a:prstGeom>
        </p:spPr>
      </p:pic>
    </p:spTree>
    <p:extLst>
      <p:ext uri="{BB962C8B-B14F-4D97-AF65-F5344CB8AC3E}">
        <p14:creationId xmlns:p14="http://schemas.microsoft.com/office/powerpoint/2010/main" val="613171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lnSpcReduction="10000"/>
          </a:bodyPr>
          <a:lstStyle/>
          <a:p>
            <a:r>
              <a:rPr lang="fr-CH" dirty="0" err="1">
                <a:solidFill>
                  <a:srgbClr val="0070C0"/>
                </a:solidFill>
              </a:rPr>
              <a:t>What</a:t>
            </a:r>
            <a:r>
              <a:rPr lang="fr-CH" dirty="0">
                <a:solidFill>
                  <a:srgbClr val="0070C0"/>
                </a:solidFill>
              </a:rPr>
              <a:t> </a:t>
            </a:r>
            <a:r>
              <a:rPr lang="fr-CH" dirty="0" err="1">
                <a:solidFill>
                  <a:srgbClr val="0070C0"/>
                </a:solidFill>
              </a:rPr>
              <a:t>does</a:t>
            </a:r>
            <a:r>
              <a:rPr lang="fr-CH" dirty="0">
                <a:solidFill>
                  <a:srgbClr val="0070C0"/>
                </a:solidFill>
              </a:rPr>
              <a:t> «</a:t>
            </a:r>
            <a:r>
              <a:rPr lang="fr-CH" i="1" dirty="0" err="1">
                <a:solidFill>
                  <a:srgbClr val="0070C0"/>
                </a:solidFill>
              </a:rPr>
              <a:t>interpretable</a:t>
            </a:r>
            <a:r>
              <a:rPr lang="fr-CH" dirty="0">
                <a:solidFill>
                  <a:srgbClr val="0070C0"/>
                </a:solidFill>
              </a:rPr>
              <a:t>» </a:t>
            </a:r>
            <a:r>
              <a:rPr lang="fr-CH" dirty="0" err="1">
                <a:solidFill>
                  <a:srgbClr val="0070C0"/>
                </a:solidFill>
              </a:rPr>
              <a:t>mean</a:t>
            </a:r>
            <a:r>
              <a:rPr lang="fr-CH" dirty="0">
                <a:solidFill>
                  <a:srgbClr val="0070C0"/>
                </a:solidFill>
              </a:rPr>
              <a:t> in the </a:t>
            </a:r>
            <a:r>
              <a:rPr lang="fr-CH" dirty="0" err="1">
                <a:solidFill>
                  <a:srgbClr val="0070C0"/>
                </a:solidFill>
              </a:rPr>
              <a:t>context</a:t>
            </a:r>
            <a:r>
              <a:rPr lang="fr-CH" dirty="0">
                <a:solidFill>
                  <a:srgbClr val="0070C0"/>
                </a:solidFill>
              </a:rPr>
              <a:t> of ML?</a:t>
            </a:r>
          </a:p>
          <a:p>
            <a:r>
              <a:rPr lang="fr-CH" dirty="0">
                <a:solidFill>
                  <a:srgbClr val="0070C0"/>
                </a:solidFill>
              </a:rPr>
              <a:t>A good IML model has to </a:t>
            </a:r>
            <a:r>
              <a:rPr lang="fr-CH" dirty="0" err="1">
                <a:solidFill>
                  <a:srgbClr val="0070C0"/>
                </a:solidFill>
              </a:rPr>
              <a:t>deliver</a:t>
            </a:r>
            <a:r>
              <a:rPr lang="fr-CH" dirty="0">
                <a:solidFill>
                  <a:srgbClr val="0070C0"/>
                </a:solidFill>
              </a:rPr>
              <a:t> an </a:t>
            </a:r>
            <a:r>
              <a:rPr lang="fr-CH" dirty="0" err="1">
                <a:solidFill>
                  <a:srgbClr val="0070C0"/>
                </a:solidFill>
              </a:rPr>
              <a:t>interpretation</a:t>
            </a:r>
            <a:r>
              <a:rPr lang="fr-CH" dirty="0">
                <a:solidFill>
                  <a:srgbClr val="0070C0"/>
                </a:solidFill>
              </a:rPr>
              <a:t> of an ML model </a:t>
            </a:r>
            <a:r>
              <a:rPr lang="fr-CH" dirty="0" err="1">
                <a:solidFill>
                  <a:srgbClr val="0070C0"/>
                </a:solidFill>
              </a:rPr>
              <a:t>prediction</a:t>
            </a:r>
            <a:r>
              <a:rPr lang="fr-CH" dirty="0">
                <a:solidFill>
                  <a:srgbClr val="0070C0"/>
                </a:solidFill>
              </a:rPr>
              <a:t> </a:t>
            </a:r>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human-readable</a:t>
            </a:r>
            <a:r>
              <a:rPr lang="fr-CH" dirty="0">
                <a:solidFill>
                  <a:srgbClr val="0070C0"/>
                </a:solidFill>
              </a:rPr>
              <a:t>, plausible, and </a:t>
            </a:r>
            <a:r>
              <a:rPr lang="fr-CH" dirty="0" err="1">
                <a:solidFill>
                  <a:srgbClr val="0070C0"/>
                </a:solidFill>
              </a:rPr>
              <a:t>faithful</a:t>
            </a:r>
            <a:r>
              <a:rPr lang="fr-CH" dirty="0">
                <a:solidFill>
                  <a:srgbClr val="0070C0"/>
                </a:solidFill>
              </a:rPr>
              <a:t>.</a:t>
            </a:r>
          </a:p>
          <a:p>
            <a:pPr lvl="1"/>
            <a:r>
              <a:rPr lang="fr-CH" dirty="0">
                <a:solidFill>
                  <a:srgbClr val="0070C0"/>
                </a:solidFill>
              </a:rPr>
              <a:t>Plausible: how </a:t>
            </a:r>
            <a:r>
              <a:rPr lang="fr-CH" dirty="0" err="1">
                <a:solidFill>
                  <a:srgbClr val="0070C0"/>
                </a:solidFill>
              </a:rPr>
              <a:t>convincing</a:t>
            </a:r>
            <a:r>
              <a:rPr lang="fr-CH" dirty="0">
                <a:solidFill>
                  <a:srgbClr val="0070C0"/>
                </a:solidFill>
              </a:rPr>
              <a:t> </a:t>
            </a:r>
            <a:r>
              <a:rPr lang="fr-CH" dirty="0" err="1">
                <a:solidFill>
                  <a:srgbClr val="0070C0"/>
                </a:solidFill>
              </a:rPr>
              <a:t>is</a:t>
            </a:r>
            <a:r>
              <a:rPr lang="fr-CH" dirty="0">
                <a:solidFill>
                  <a:srgbClr val="0070C0"/>
                </a:solidFill>
              </a:rPr>
              <a:t> the </a:t>
            </a:r>
            <a:r>
              <a:rPr lang="fr-CH" dirty="0" err="1">
                <a:solidFill>
                  <a:srgbClr val="0070C0"/>
                </a:solidFill>
              </a:rPr>
              <a:t>interpretation</a:t>
            </a:r>
            <a:r>
              <a:rPr lang="fr-CH" dirty="0">
                <a:solidFill>
                  <a:srgbClr val="0070C0"/>
                </a:solidFill>
              </a:rPr>
              <a:t> to </a:t>
            </a:r>
            <a:r>
              <a:rPr lang="fr-CH" dirty="0" err="1">
                <a:solidFill>
                  <a:srgbClr val="0070C0"/>
                </a:solidFill>
              </a:rPr>
              <a:t>humans</a:t>
            </a:r>
            <a:endParaRPr lang="fr-CH" dirty="0">
              <a:solidFill>
                <a:srgbClr val="0070C0"/>
              </a:solidFill>
            </a:endParaRPr>
          </a:p>
          <a:p>
            <a:pPr lvl="1"/>
            <a:r>
              <a:rPr lang="fr-CH" dirty="0" err="1">
                <a:solidFill>
                  <a:srgbClr val="0070C0"/>
                </a:solidFill>
              </a:rPr>
              <a:t>Faithful</a:t>
            </a:r>
            <a:r>
              <a:rPr lang="fr-CH" dirty="0">
                <a:solidFill>
                  <a:srgbClr val="0070C0"/>
                </a:solidFill>
              </a:rPr>
              <a:t>: </a:t>
            </a:r>
          </a:p>
          <a:p>
            <a:pPr lvl="2"/>
            <a:r>
              <a:rPr lang="fr-CH" dirty="0">
                <a:solidFill>
                  <a:srgbClr val="0070C0"/>
                </a:solidFill>
              </a:rPr>
              <a:t>the IML </a:t>
            </a:r>
            <a:r>
              <a:rPr lang="fr-CH" dirty="0" err="1">
                <a:solidFill>
                  <a:srgbClr val="0070C0"/>
                </a:solidFill>
              </a:rPr>
              <a:t>interpretation</a:t>
            </a:r>
            <a:r>
              <a:rPr lang="fr-CH" dirty="0">
                <a:solidFill>
                  <a:srgbClr val="0070C0"/>
                </a:solidFill>
              </a:rPr>
              <a:t> </a:t>
            </a:r>
            <a:r>
              <a:rPr lang="fr-CH" dirty="0" err="1">
                <a:solidFill>
                  <a:srgbClr val="0070C0"/>
                </a:solidFill>
              </a:rPr>
              <a:t>approximates</a:t>
            </a:r>
            <a:r>
              <a:rPr lang="fr-CH" dirty="0">
                <a:solidFill>
                  <a:srgbClr val="0070C0"/>
                </a:solidFill>
              </a:rPr>
              <a:t> the </a:t>
            </a:r>
            <a:r>
              <a:rPr lang="fr-CH" dirty="0" err="1">
                <a:solidFill>
                  <a:srgbClr val="0070C0"/>
                </a:solidFill>
              </a:rPr>
              <a:t>true</a:t>
            </a:r>
            <a:r>
              <a:rPr lang="fr-CH" dirty="0">
                <a:solidFill>
                  <a:srgbClr val="0070C0"/>
                </a:solidFill>
              </a:rPr>
              <a:t> </a:t>
            </a:r>
            <a:r>
              <a:rPr lang="fr-CH" dirty="0" err="1">
                <a:solidFill>
                  <a:srgbClr val="0070C0"/>
                </a:solidFill>
              </a:rPr>
              <a:t>reasoning</a:t>
            </a:r>
            <a:r>
              <a:rPr lang="fr-CH" dirty="0">
                <a:solidFill>
                  <a:srgbClr val="0070C0"/>
                </a:solidFill>
              </a:rPr>
              <a:t> process of the ML model  </a:t>
            </a:r>
          </a:p>
          <a:p>
            <a:pPr lvl="2"/>
            <a:r>
              <a:rPr lang="fr-CH" dirty="0">
                <a:solidFill>
                  <a:srgbClr val="0070C0"/>
                </a:solidFill>
              </a:rPr>
              <a:t>the </a:t>
            </a:r>
            <a:r>
              <a:rPr lang="fr-CH" dirty="0" err="1">
                <a:solidFill>
                  <a:srgbClr val="0070C0"/>
                </a:solidFill>
              </a:rPr>
              <a:t>interpretation</a:t>
            </a:r>
            <a:r>
              <a:rPr lang="fr-CH" dirty="0">
                <a:solidFill>
                  <a:srgbClr val="0070C0"/>
                </a:solidFill>
              </a:rPr>
              <a:t> </a:t>
            </a:r>
            <a:r>
              <a:rPr lang="fr-CH" dirty="0" err="1">
                <a:solidFill>
                  <a:srgbClr val="0070C0"/>
                </a:solidFill>
              </a:rPr>
              <a:t>should</a:t>
            </a:r>
            <a:r>
              <a:rPr lang="fr-CH" dirty="0">
                <a:solidFill>
                  <a:srgbClr val="0070C0"/>
                </a:solidFill>
              </a:rPr>
              <a:t> not change </a:t>
            </a:r>
            <a:r>
              <a:rPr lang="fr-CH" dirty="0" err="1">
                <a:solidFill>
                  <a:srgbClr val="0070C0"/>
                </a:solidFill>
              </a:rPr>
              <a:t>drastically</a:t>
            </a:r>
            <a:r>
              <a:rPr lang="fr-CH" dirty="0">
                <a:solidFill>
                  <a:srgbClr val="0070C0"/>
                </a:solidFill>
              </a:rPr>
              <a:t> if </a:t>
            </a:r>
            <a:r>
              <a:rPr lang="fr-CH" dirty="0" err="1">
                <a:solidFill>
                  <a:srgbClr val="0070C0"/>
                </a:solidFill>
              </a:rPr>
              <a:t>different</a:t>
            </a:r>
            <a:r>
              <a:rPr lang="fr-CH" dirty="0">
                <a:solidFill>
                  <a:srgbClr val="0070C0"/>
                </a:solidFill>
              </a:rPr>
              <a:t> </a:t>
            </a:r>
            <a:r>
              <a:rPr lang="fr-CH" dirty="0" err="1">
                <a:solidFill>
                  <a:srgbClr val="0070C0"/>
                </a:solidFill>
              </a:rPr>
              <a:t>datasets</a:t>
            </a:r>
            <a:r>
              <a:rPr lang="fr-CH" dirty="0">
                <a:solidFill>
                  <a:srgbClr val="0070C0"/>
                </a:solidFill>
              </a:rPr>
              <a:t> are </a:t>
            </a:r>
            <a:r>
              <a:rPr lang="fr-CH" dirty="0" err="1">
                <a:solidFill>
                  <a:srgbClr val="0070C0"/>
                </a:solidFill>
              </a:rPr>
              <a:t>used</a:t>
            </a:r>
            <a:r>
              <a:rPr lang="fr-CH" dirty="0">
                <a:solidFill>
                  <a:srgbClr val="0070C0"/>
                </a:solidFill>
              </a:rPr>
              <a:t> for the ML model training or </a:t>
            </a:r>
            <a:r>
              <a:rPr lang="fr-CH" dirty="0" err="1">
                <a:solidFill>
                  <a:srgbClr val="0070C0"/>
                </a:solidFill>
              </a:rPr>
              <a:t>prediction</a:t>
            </a:r>
            <a:r>
              <a:rPr lang="fr-CH" dirty="0">
                <a:solidFill>
                  <a:srgbClr val="0070C0"/>
                </a:solidFill>
              </a:rPr>
              <a:t>. </a:t>
            </a:r>
          </a:p>
          <a:p>
            <a:pPr lvl="2"/>
            <a:r>
              <a:rPr lang="fr-CH" dirty="0" err="1">
                <a:solidFill>
                  <a:srgbClr val="0070C0"/>
                </a:solidFill>
              </a:rPr>
              <a:t>it</a:t>
            </a:r>
            <a:r>
              <a:rPr lang="fr-CH" dirty="0">
                <a:solidFill>
                  <a:srgbClr val="0070C0"/>
                </a:solidFill>
              </a:rPr>
              <a:t> </a:t>
            </a:r>
            <a:r>
              <a:rPr lang="fr-CH" dirty="0" err="1">
                <a:solidFill>
                  <a:srgbClr val="0070C0"/>
                </a:solidFill>
              </a:rPr>
              <a:t>should</a:t>
            </a:r>
            <a:r>
              <a:rPr lang="fr-CH" dirty="0">
                <a:solidFill>
                  <a:srgbClr val="0070C0"/>
                </a:solidFill>
              </a:rPr>
              <a:t> </a:t>
            </a:r>
            <a:r>
              <a:rPr lang="fr-CH" dirty="0" err="1">
                <a:solidFill>
                  <a:srgbClr val="0070C0"/>
                </a:solidFill>
              </a:rPr>
              <a:t>be</a:t>
            </a:r>
            <a:r>
              <a:rPr lang="fr-CH" dirty="0">
                <a:solidFill>
                  <a:srgbClr val="0070C0"/>
                </a:solidFill>
              </a:rPr>
              <a:t> </a:t>
            </a:r>
            <a:r>
              <a:rPr lang="fr-CH" dirty="0" err="1">
                <a:solidFill>
                  <a:srgbClr val="0070C0"/>
                </a:solidFill>
              </a:rPr>
              <a:t>similar</a:t>
            </a:r>
            <a:r>
              <a:rPr lang="fr-CH" dirty="0">
                <a:solidFill>
                  <a:srgbClr val="0070C0"/>
                </a:solidFill>
              </a:rPr>
              <a:t> for </a:t>
            </a:r>
            <a:r>
              <a:rPr lang="fr-CH" dirty="0" err="1">
                <a:solidFill>
                  <a:srgbClr val="0070C0"/>
                </a:solidFill>
              </a:rPr>
              <a:t>different</a:t>
            </a:r>
            <a:r>
              <a:rPr lang="fr-CH" dirty="0">
                <a:solidFill>
                  <a:srgbClr val="0070C0"/>
                </a:solidFill>
              </a:rPr>
              <a:t> ML </a:t>
            </a:r>
            <a:r>
              <a:rPr lang="fr-CH" dirty="0" err="1">
                <a:solidFill>
                  <a:srgbClr val="0070C0"/>
                </a:solidFill>
              </a:rPr>
              <a:t>models</a:t>
            </a:r>
            <a:r>
              <a:rPr lang="fr-CH" dirty="0">
                <a:solidFill>
                  <a:srgbClr val="0070C0"/>
                </a:solidFill>
              </a:rPr>
              <a:t>, </a:t>
            </a:r>
            <a:r>
              <a:rPr lang="fr-CH" dirty="0" err="1">
                <a:solidFill>
                  <a:srgbClr val="0070C0"/>
                </a:solidFill>
              </a:rPr>
              <a:t>which</a:t>
            </a:r>
            <a:r>
              <a:rPr lang="fr-CH" dirty="0">
                <a:solidFill>
                  <a:srgbClr val="0070C0"/>
                </a:solidFill>
              </a:rPr>
              <a:t> </a:t>
            </a:r>
            <a:r>
              <a:rPr lang="fr-CH" dirty="0" err="1">
                <a:solidFill>
                  <a:srgbClr val="0070C0"/>
                </a:solidFill>
              </a:rPr>
              <a:t>make</a:t>
            </a:r>
            <a:r>
              <a:rPr lang="fr-CH" dirty="0">
                <a:solidFill>
                  <a:srgbClr val="0070C0"/>
                </a:solidFill>
              </a:rPr>
              <a:t> </a:t>
            </a:r>
            <a:r>
              <a:rPr lang="fr-CH" dirty="0" err="1">
                <a:solidFill>
                  <a:srgbClr val="0070C0"/>
                </a:solidFill>
              </a:rPr>
              <a:t>similar</a:t>
            </a:r>
            <a:r>
              <a:rPr lang="fr-CH" dirty="0">
                <a:solidFill>
                  <a:srgbClr val="0070C0"/>
                </a:solidFill>
              </a:rPr>
              <a:t> </a:t>
            </a:r>
            <a:r>
              <a:rPr lang="fr-CH" dirty="0" err="1">
                <a:solidFill>
                  <a:srgbClr val="0070C0"/>
                </a:solidFill>
              </a:rPr>
              <a:t>predictions</a:t>
            </a:r>
            <a:r>
              <a:rPr lang="fr-CH" dirty="0">
                <a:solidFill>
                  <a:srgbClr val="0070C0"/>
                </a:solidFill>
              </a:rPr>
              <a:t>.</a:t>
            </a:r>
          </a:p>
          <a:p>
            <a:r>
              <a:rPr lang="en-GB" dirty="0">
                <a:solidFill>
                  <a:srgbClr val="0070C0"/>
                </a:solidFill>
                <a:hlinkClick r:id="rId2"/>
              </a:rPr>
              <a:t>https://christophm.github.io/interpretable-ml-book/</a:t>
            </a:r>
            <a:endParaRPr lang="en-GB" dirty="0">
              <a:solidFill>
                <a:srgbClr val="0070C0"/>
              </a:solidFill>
            </a:endParaRPr>
          </a:p>
          <a:p>
            <a:r>
              <a:rPr lang="en-CH" dirty="0">
                <a:hlinkClick r:id="rId3"/>
              </a:rPr>
              <a:t>Chen et al, Nature Methods, 2024</a:t>
            </a:r>
            <a:endParaRPr lang="en-CH" dirty="0">
              <a:solidFill>
                <a:srgbClr val="0070C0"/>
              </a:solidFill>
            </a:endParaRPr>
          </a:p>
        </p:txBody>
      </p:sp>
      <p:pic>
        <p:nvPicPr>
          <p:cNvPr id="3" name="Picture 2">
            <a:extLst>
              <a:ext uri="{FF2B5EF4-FFF2-40B4-BE49-F238E27FC236}">
                <a16:creationId xmlns:a16="http://schemas.microsoft.com/office/drawing/2014/main" id="{F9EAB9EB-65BF-E975-A72D-71AF0CD8222F}"/>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85F83DDC-2BEE-2E73-1D72-A5CCFDDDE6B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39227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a:xfrm>
            <a:off x="838200" y="1615418"/>
            <a:ext cx="10515600" cy="4351338"/>
          </a:xfrm>
        </p:spPr>
        <p:txBody>
          <a:bodyPr>
            <a:normAutofit fontScale="85000" lnSpcReduction="20000"/>
          </a:bodyPr>
          <a:lstStyle/>
          <a:p>
            <a:r>
              <a:rPr lang="en-CH" dirty="0">
                <a:solidFill>
                  <a:srgbClr val="0070C0"/>
                </a:solidFill>
              </a:rPr>
              <a:t>Some ML methods such as linear regression, logistic regression, decision trees, GLM’s, GAM’s are interpretable by humans, i.e. they tell you explicitly how features contribute to the outcome.</a:t>
            </a:r>
          </a:p>
          <a:p>
            <a:r>
              <a:rPr lang="en-CH" dirty="0">
                <a:solidFill>
                  <a:srgbClr val="0070C0"/>
                </a:solidFill>
              </a:rPr>
              <a:t>Other ML methods (such as NN, SVM, </a:t>
            </a:r>
            <a:r>
              <a:rPr lang="en-GB" dirty="0">
                <a:solidFill>
                  <a:srgbClr val="0070C0"/>
                </a:solidFill>
              </a:rPr>
              <a:t>and </a:t>
            </a:r>
            <a:r>
              <a:rPr lang="en-CH" dirty="0">
                <a:solidFill>
                  <a:srgbClr val="0070C0"/>
                </a:solidFill>
              </a:rPr>
              <a:t>boosting methods) can perform very well but are not interpretable </a:t>
            </a:r>
            <a:r>
              <a:rPr lang="fr-CH" dirty="0">
                <a:solidFill>
                  <a:srgbClr val="0070C0"/>
                </a:solidFill>
              </a:rPr>
              <a:t>by </a:t>
            </a:r>
            <a:r>
              <a:rPr lang="fr-CH" dirty="0" err="1">
                <a:solidFill>
                  <a:srgbClr val="0070C0"/>
                </a:solidFill>
              </a:rPr>
              <a:t>humans</a:t>
            </a:r>
            <a:r>
              <a:rPr lang="en-CH" dirty="0">
                <a:solidFill>
                  <a:srgbClr val="0070C0"/>
                </a:solidFill>
              </a:rPr>
              <a:t>.</a:t>
            </a:r>
          </a:p>
          <a:p>
            <a:r>
              <a:rPr lang="en-CH" dirty="0">
                <a:solidFill>
                  <a:srgbClr val="0070C0"/>
                </a:solidFill>
              </a:rPr>
              <a:t>However, understanding prediction by ML model is important to trust the model, study biases, and eventually improve it.</a:t>
            </a:r>
          </a:p>
          <a:p>
            <a:r>
              <a:rPr lang="en-CH" dirty="0">
                <a:solidFill>
                  <a:srgbClr val="0070C0"/>
                </a:solidFill>
              </a:rPr>
              <a:t>Either, these black-box methods are c</a:t>
            </a:r>
            <a:r>
              <a:rPr lang="en-GB" dirty="0">
                <a:solidFill>
                  <a:srgbClr val="0070C0"/>
                </a:solidFill>
              </a:rPr>
              <a:t>u</a:t>
            </a:r>
            <a:r>
              <a:rPr lang="en-CH" dirty="0">
                <a:solidFill>
                  <a:srgbClr val="0070C0"/>
                </a:solidFill>
              </a:rPr>
              <a:t>stomized for interpretability or one has to use </a:t>
            </a:r>
            <a:r>
              <a:rPr lang="en-CH" i="1" dirty="0">
                <a:solidFill>
                  <a:srgbClr val="0070C0"/>
                </a:solidFill>
              </a:rPr>
              <a:t>post hoc </a:t>
            </a:r>
            <a:r>
              <a:rPr lang="en-CH" dirty="0">
                <a:solidFill>
                  <a:srgbClr val="0070C0"/>
                </a:solidFill>
              </a:rPr>
              <a:t>tools such as Shap, Lime,  DeepLIFT, ...</a:t>
            </a:r>
          </a:p>
          <a:p>
            <a:r>
              <a:rPr lang="en-CH" dirty="0">
                <a:solidFill>
                  <a:srgbClr val="0070C0"/>
                </a:solidFill>
              </a:rPr>
              <a:t>These ad-hoc tools provide human interpretable simple models, which approximate the underlying complex ML model.</a:t>
            </a:r>
          </a:p>
          <a:p>
            <a:r>
              <a:rPr lang="en-CH" dirty="0">
                <a:solidFill>
                  <a:srgbClr val="0070C0"/>
                </a:solidFill>
              </a:rPr>
              <a:t>Such simple models may be feature importance scores (linear approximation), simple trees, or decision rules.</a:t>
            </a:r>
          </a:p>
        </p:txBody>
      </p:sp>
      <p:pic>
        <p:nvPicPr>
          <p:cNvPr id="3" name="Picture 2">
            <a:extLst>
              <a:ext uri="{FF2B5EF4-FFF2-40B4-BE49-F238E27FC236}">
                <a16:creationId xmlns:a16="http://schemas.microsoft.com/office/drawing/2014/main" id="{AF0BF261-5631-4D38-ABDE-C1D50085534E}"/>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DE49EFE3-078F-C5D8-D718-869FFFC9FAF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3877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Interpretable Machine Learning (IML)</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lnSpcReduction="10000"/>
          </a:bodyPr>
          <a:lstStyle/>
          <a:p>
            <a:r>
              <a:rPr lang="en-CH" dirty="0">
                <a:solidFill>
                  <a:srgbClr val="0070C0"/>
                </a:solidFill>
              </a:rPr>
              <a:t>However, there is no consensus, which IML method works best (</a:t>
            </a:r>
            <a:r>
              <a:rPr lang="en-CH" dirty="0">
                <a:solidFill>
                  <a:srgbClr val="0070C0"/>
                </a:solidFill>
                <a:hlinkClick r:id="rId2"/>
              </a:rPr>
              <a:t>Krishna et al, Mach. Learning Research, 2024</a:t>
            </a:r>
            <a:r>
              <a:rPr lang="en-CH" dirty="0">
                <a:solidFill>
                  <a:srgbClr val="0070C0"/>
                </a:solidFill>
              </a:rPr>
              <a:t>; </a:t>
            </a:r>
            <a:r>
              <a:rPr lang="en-CH" dirty="0">
                <a:solidFill>
                  <a:srgbClr val="0070C0"/>
                </a:solidFill>
                <a:hlinkClick r:id="rId3"/>
              </a:rPr>
              <a:t>Agarwal et al. NeurIPS, 2022</a:t>
            </a:r>
            <a:r>
              <a:rPr lang="en-CH" dirty="0">
                <a:solidFill>
                  <a:srgbClr val="0070C0"/>
                </a:solidFill>
              </a:rPr>
              <a:t>)</a:t>
            </a:r>
          </a:p>
          <a:p>
            <a:r>
              <a:rPr lang="en-CH" dirty="0">
                <a:solidFill>
                  <a:srgbClr val="0070C0"/>
                </a:solidFill>
              </a:rPr>
              <a:t>Need to evaluate the IML interpretation scores by these criteria:</a:t>
            </a:r>
          </a:p>
          <a:p>
            <a:pPr lvl="1"/>
            <a:r>
              <a:rPr lang="en-CH" dirty="0">
                <a:solidFill>
                  <a:srgbClr val="0070C0"/>
                </a:solidFill>
              </a:rPr>
              <a:t>Plausibility: is the interpretation plausible? </a:t>
            </a:r>
            <a:r>
              <a:rPr lang="en-GB" dirty="0">
                <a:solidFill>
                  <a:srgbClr val="0070C0"/>
                </a:solidFill>
              </a:rPr>
              <a:t>Do</a:t>
            </a:r>
            <a:r>
              <a:rPr lang="en-CH" dirty="0">
                <a:solidFill>
                  <a:srgbClr val="0070C0"/>
                </a:solidFill>
              </a:rPr>
              <a:t> the IML interpretations agree with prior knowledge? </a:t>
            </a:r>
          </a:p>
          <a:p>
            <a:pPr lvl="1"/>
            <a:r>
              <a:rPr lang="en-CH" dirty="0">
                <a:solidFill>
                  <a:srgbClr val="0070C0"/>
                </a:solidFill>
              </a:rPr>
              <a:t>Faithfulness: Does it give the correct answers on synthetic datasets (</a:t>
            </a:r>
            <a:r>
              <a:rPr lang="en-GB" dirty="0">
                <a:solidFill>
                  <a:srgbClr val="0070C0"/>
                </a:solidFill>
                <a:hlinkClick r:id="rId4"/>
              </a:rPr>
              <a:t>https://open-xai.github.io/</a:t>
            </a:r>
            <a:r>
              <a:rPr lang="en-CH" dirty="0">
                <a:solidFill>
                  <a:srgbClr val="0070C0"/>
                </a:solidFill>
              </a:rPr>
              <a:t>)? Do they reflect the model’s reasoning process?</a:t>
            </a:r>
          </a:p>
          <a:p>
            <a:pPr lvl="1"/>
            <a:r>
              <a:rPr lang="en-CH" dirty="0">
                <a:solidFill>
                  <a:srgbClr val="0070C0"/>
                </a:solidFill>
              </a:rPr>
              <a:t>Stability: are the scores robust for different hyperparameter choices for the underlying model? Are they robust with regard to data sampling and different datasets? Do different IML methods give similar results?</a:t>
            </a:r>
          </a:p>
        </p:txBody>
      </p:sp>
      <p:pic>
        <p:nvPicPr>
          <p:cNvPr id="4" name="Picture 3">
            <a:extLst>
              <a:ext uri="{FF2B5EF4-FFF2-40B4-BE49-F238E27FC236}">
                <a16:creationId xmlns:a16="http://schemas.microsoft.com/office/drawing/2014/main" id="{3B94DF37-C745-5BBC-68AF-D8106D8D3D70}"/>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68B26C6-6998-DD6C-22D9-FD798CB6DE7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88818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fontScale="92500" lnSpcReduction="20000"/>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r>
              <a:rPr lang="en-CH" dirty="0">
                <a:hlinkClick r:id="rId2"/>
              </a:rPr>
              <a:t>Chen et al, Nature Methods, 2024</a:t>
            </a:r>
            <a:endParaRPr lang="en-CH" dirty="0"/>
          </a:p>
          <a:p>
            <a:pPr marL="0" indent="0">
              <a:buNone/>
            </a:pPr>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lstStyle/>
          <a:p>
            <a:r>
              <a:rPr lang="en-CH" dirty="0">
                <a:solidFill>
                  <a:srgbClr val="0070C0"/>
                </a:solidFill>
              </a:rPr>
              <a:t>LIME: </a:t>
            </a:r>
            <a:r>
              <a:rPr lang="en-CH" u="sng" dirty="0">
                <a:solidFill>
                  <a:srgbClr val="0070C0"/>
                </a:solidFill>
              </a:rPr>
              <a:t>L</a:t>
            </a:r>
            <a:r>
              <a:rPr lang="en-CH" dirty="0">
                <a:solidFill>
                  <a:srgbClr val="0070C0"/>
                </a:solidFill>
              </a:rPr>
              <a:t>ocal </a:t>
            </a:r>
            <a:r>
              <a:rPr lang="en-CH" u="sng" dirty="0">
                <a:solidFill>
                  <a:srgbClr val="0070C0"/>
                </a:solidFill>
              </a:rPr>
              <a:t>I</a:t>
            </a:r>
            <a:r>
              <a:rPr lang="en-CH" dirty="0">
                <a:solidFill>
                  <a:srgbClr val="0070C0"/>
                </a:solidFill>
              </a:rPr>
              <a:t>nterpretable </a:t>
            </a:r>
            <a:r>
              <a:rPr lang="en-CH" u="sng" dirty="0">
                <a:solidFill>
                  <a:srgbClr val="0070C0"/>
                </a:solidFill>
              </a:rPr>
              <a:t>M</a:t>
            </a:r>
            <a:r>
              <a:rPr lang="en-CH" dirty="0">
                <a:solidFill>
                  <a:srgbClr val="0070C0"/>
                </a:solidFill>
              </a:rPr>
              <a:t>odel-Agnostic </a:t>
            </a:r>
            <a:r>
              <a:rPr lang="en-CH" u="sng" dirty="0">
                <a:solidFill>
                  <a:srgbClr val="0070C0"/>
                </a:solidFill>
              </a:rPr>
              <a:t>E</a:t>
            </a:r>
            <a:r>
              <a:rPr lang="en-CH" dirty="0">
                <a:solidFill>
                  <a:srgbClr val="0070C0"/>
                </a:solidFill>
              </a:rPr>
              <a:t>xplanations</a:t>
            </a:r>
          </a:p>
          <a:p>
            <a:r>
              <a:rPr lang="en-CH" dirty="0">
                <a:solidFill>
                  <a:srgbClr val="0070C0"/>
                </a:solidFill>
              </a:rPr>
              <a:t>Approximates </a:t>
            </a:r>
            <a:r>
              <a:rPr lang="en-CH" u="sng" dirty="0">
                <a:solidFill>
                  <a:srgbClr val="0070C0"/>
                </a:solidFill>
              </a:rPr>
              <a:t>any</a:t>
            </a:r>
            <a:r>
              <a:rPr lang="en-CH" dirty="0">
                <a:solidFill>
                  <a:srgbClr val="0070C0"/>
                </a:solidFill>
              </a:rPr>
              <a:t> ML model by a simple local model</a:t>
            </a:r>
          </a:p>
          <a:p>
            <a:r>
              <a:rPr lang="en-CH" dirty="0">
                <a:solidFill>
                  <a:srgbClr val="0070C0"/>
                </a:solidFill>
              </a:rPr>
              <a:t>Provides control over the complexity of the local model</a:t>
            </a:r>
          </a:p>
          <a:p>
            <a:r>
              <a:rPr lang="en-CH" dirty="0">
                <a:solidFill>
                  <a:srgbClr val="0070C0"/>
                </a:solidFill>
              </a:rPr>
              <a:t>Provides global interpretation of the ML model</a:t>
            </a:r>
          </a:p>
          <a:p>
            <a:r>
              <a:rPr lang="en-GB" dirty="0">
                <a:solidFill>
                  <a:srgbClr val="0070C0"/>
                </a:solidFill>
              </a:rPr>
              <a:t>https://</a:t>
            </a:r>
            <a:r>
              <a:rPr lang="en-GB" dirty="0" err="1">
                <a:solidFill>
                  <a:srgbClr val="0070C0"/>
                </a:solidFill>
              </a:rPr>
              <a:t>github.com</a:t>
            </a:r>
            <a:r>
              <a:rPr lang="en-GB" dirty="0">
                <a:solidFill>
                  <a:srgbClr val="0070C0"/>
                </a:solidFill>
              </a:rPr>
              <a:t>/</a:t>
            </a:r>
            <a:r>
              <a:rPr lang="en-GB" dirty="0" err="1">
                <a:solidFill>
                  <a:srgbClr val="0070C0"/>
                </a:solidFill>
              </a:rPr>
              <a:t>marcotcr</a:t>
            </a:r>
            <a:r>
              <a:rPr lang="en-GB" dirty="0">
                <a:solidFill>
                  <a:srgbClr val="0070C0"/>
                </a:solidFill>
              </a:rPr>
              <a:t>/lime</a:t>
            </a:r>
            <a:endParaRPr lang="en-CH" dirty="0">
              <a:solidFill>
                <a:srgbClr val="0070C0"/>
              </a:solidFill>
            </a:endParaRPr>
          </a:p>
          <a:p>
            <a:r>
              <a:rPr lang="en-GB" dirty="0">
                <a:solidFill>
                  <a:srgbClr val="0070C0"/>
                </a:solidFill>
              </a:rPr>
              <a:t>Watch: https://</a:t>
            </a:r>
            <a:r>
              <a:rPr lang="en-GB" dirty="0" err="1">
                <a:solidFill>
                  <a:srgbClr val="0070C0"/>
                </a:solidFill>
              </a:rPr>
              <a:t>www.youtube.com</a:t>
            </a:r>
            <a:r>
              <a:rPr lang="en-GB" dirty="0">
                <a:solidFill>
                  <a:srgbClr val="0070C0"/>
                </a:solidFill>
              </a:rPr>
              <a:t>/</a:t>
            </a:r>
            <a:r>
              <a:rPr lang="en-GB" dirty="0" err="1">
                <a:solidFill>
                  <a:srgbClr val="0070C0"/>
                </a:solidFill>
              </a:rPr>
              <a:t>watch?v</a:t>
            </a:r>
            <a:r>
              <a:rPr lang="en-GB" dirty="0">
                <a:solidFill>
                  <a:srgbClr val="0070C0"/>
                </a:solidFill>
              </a:rPr>
              <a:t>=</a:t>
            </a:r>
            <a:r>
              <a:rPr lang="en-GB" dirty="0" err="1">
                <a:solidFill>
                  <a:srgbClr val="0070C0"/>
                </a:solidFill>
              </a:rPr>
              <a:t>hUnRCxnydCc</a:t>
            </a:r>
            <a:br>
              <a:rPr lang="en-CH" dirty="0">
                <a:solidFill>
                  <a:srgbClr val="0070C0"/>
                </a:solidFill>
              </a:rPr>
            </a:br>
            <a:endParaRPr lang="en-CH" dirty="0">
              <a:solidFill>
                <a:srgbClr val="0070C0"/>
              </a:solidFill>
              <a:hlinkClick r:id="rId2">
                <a:extLst>
                  <a:ext uri="{A12FA001-AC4F-418D-AE19-62706E023703}">
                    <ahyp:hlinkClr xmlns:ahyp="http://schemas.microsoft.com/office/drawing/2018/hyperlinkcolor" val="tx"/>
                  </a:ext>
                </a:extLst>
              </a:hlinkClick>
            </a:endParaRPr>
          </a:p>
          <a:p>
            <a:r>
              <a:rPr lang="en-CH" dirty="0">
                <a:solidFill>
                  <a:srgbClr val="467886"/>
                </a:solidFill>
                <a:hlinkClick r:id="rId2">
                  <a:extLst>
                    <a:ext uri="{A12FA001-AC4F-418D-AE19-62706E023703}">
                      <ahyp:hlinkClr xmlns:ahyp="http://schemas.microsoft.com/office/drawing/2018/hyperlinkcolor" val="tx"/>
                    </a:ext>
                  </a:extLst>
                </a:hlinkClick>
              </a:rPr>
              <a:t>Ribeiro et al., ACM SIGKDD, 2016 </a:t>
            </a:r>
            <a:endParaRPr lang="en-CH" dirty="0"/>
          </a:p>
          <a:p>
            <a:endParaRPr lang="en-CH" dirty="0">
              <a:solidFill>
                <a:srgbClr val="0070C0"/>
              </a:solidFill>
            </a:endParaRP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0B9C30-54BC-F274-436D-2502F002ACDB}"/>
                  </a:ext>
                </a:extLst>
              </p:cNvPr>
              <p:cNvSpPr>
                <a:spLocks noGrp="1"/>
              </p:cNvSpPr>
              <p:nvPr>
                <p:ph idx="1"/>
              </p:nvPr>
            </p:nvSpPr>
            <p:spPr/>
            <p:txBody>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oMath>
                </a14:m>
                <a:r>
                  <a:rPr lang="en-CH" dirty="0">
                    <a:solidFill>
                      <a:srgbClr val="0070C0"/>
                    </a:solidFill>
                  </a:rPr>
                  <a:t> of a vector </a:t>
                </a:r>
                <a14:m>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endParaRPr lang="en-CH" dirty="0">
                  <a:solidFill>
                    <a:srgbClr val="0070C0"/>
                  </a:solidFill>
                </a:endParaRPr>
              </a:p>
              <a:p>
                <a:r>
                  <a:rPr lang="en-CH" dirty="0">
                    <a:solidFill>
                      <a:srgbClr val="0070C0"/>
                    </a:solidFill>
                  </a:rPr>
                  <a:t>Let </a:t>
                </a:r>
                <a14:m>
                  <m:oMath xmlns:m="http://schemas.openxmlformats.org/officeDocument/2006/math">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𝒏</m:t>
                            </m:r>
                          </m:e>
                          <m:sup>
                            <m:r>
                              <a:rPr lang="fr-CH" b="1" i="1" smtClean="0">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be an interpretable representation of </a:t>
                </a:r>
                <a14:m>
                  <m:oMath xmlns:m="http://schemas.openxmlformats.org/officeDocument/2006/math">
                    <m:r>
                      <a:rPr lang="fr-CH" b="1" i="1" smtClean="0">
                        <a:solidFill>
                          <a:srgbClr val="0070C0"/>
                        </a:solidFill>
                        <a:latin typeface="Cambria Math" panose="02040503050406030204" pitchFamily="18" charset="0"/>
                      </a:rPr>
                      <m:t>𝒙</m:t>
                    </m:r>
                  </m:oMath>
                </a14:m>
                <a:endParaRPr lang="en-CH" dirty="0">
                  <a:solidFill>
                    <a:srgbClr val="0070C0"/>
                  </a:solidFill>
                </a:endParaRPr>
              </a:p>
              <a:p>
                <a:pPr lvl="1"/>
                <a:r>
                  <a:rPr lang="fr-CH" dirty="0">
                    <a:solidFill>
                      <a:srgbClr val="0070C0"/>
                    </a:solidFill>
                  </a:rPr>
                  <a:t>For a </a:t>
                </a:r>
                <a:r>
                  <a:rPr lang="fr-CH" dirty="0" err="1">
                    <a:solidFill>
                      <a:srgbClr val="0070C0"/>
                    </a:solidFill>
                  </a:rPr>
                  <a:t>feature</a:t>
                </a:r>
                <a:r>
                  <a:rPr lang="fr-CH" dirty="0">
                    <a:solidFill>
                      <a:srgbClr val="0070C0"/>
                    </a:solidFill>
                  </a:rPr>
                  <a:t> </a:t>
                </a:r>
                <a:r>
                  <a:rPr lang="fr-CH" dirty="0" err="1">
                    <a:solidFill>
                      <a:srgbClr val="0070C0"/>
                    </a:solidFill>
                  </a:rPr>
                  <a:t>vector</a:t>
                </a:r>
                <a:r>
                  <a:rPr lang="fr-CH"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fr-CH" dirty="0">
                    <a:solidFill>
                      <a:srgbClr val="0070C0"/>
                    </a:solidFill>
                  </a:rPr>
                  <a: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r>
                          <a:rPr lang="fr-CH" b="1" i="1" smtClean="0">
                            <a:solidFill>
                              <a:srgbClr val="0070C0"/>
                            </a:solidFill>
                            <a:latin typeface="Cambria Math" panose="02040503050406030204" pitchFamily="18" charset="0"/>
                            <a:ea typeface="Cambria Math" panose="02040503050406030204" pitchFamily="18" charset="0"/>
                          </a:rPr>
                          <m:t>𝒏</m:t>
                        </m:r>
                      </m:sup>
                    </m:sSup>
                  </m:oMath>
                </a14:m>
                <a:r>
                  <a:rPr lang="en-CH" dirty="0">
                    <a:solidFill>
                      <a:srgbClr val="0070C0"/>
                    </a:solidFill>
                  </a:rPr>
                  <a:t> means f</a:t>
                </a:r>
                <a:r>
                  <a:rPr lang="en-GB" dirty="0" err="1">
                    <a:solidFill>
                      <a:srgbClr val="0070C0"/>
                    </a:solidFill>
                  </a:rPr>
                  <a:t>ea</a:t>
                </a:r>
                <a:r>
                  <a:rPr lang="en-CH" dirty="0">
                    <a:solidFill>
                      <a:srgbClr val="0070C0"/>
                    </a:solidFill>
                  </a:rPr>
                  <a:t>tures with a 1 (0) are included (excluded)</a:t>
                </a:r>
              </a:p>
              <a:p>
                <a:pPr lvl="1"/>
                <a:r>
                  <a:rPr lang="fr-CH" dirty="0">
                    <a:solidFill>
                      <a:srgbClr val="0070C0"/>
                    </a:solidFill>
                    <a:latin typeface="Cambria Math" panose="02040503050406030204" pitchFamily="18" charset="0"/>
                  </a:rPr>
                  <a:t>For a </a:t>
                </a:r>
                <a:r>
                  <a:rPr lang="fr-CH" dirty="0" err="1">
                    <a:solidFill>
                      <a:srgbClr val="0070C0"/>
                    </a:solidFill>
                    <a:latin typeface="Cambria Math" panose="02040503050406030204" pitchFamily="18" charset="0"/>
                  </a:rPr>
                  <a:t>text</a:t>
                </a:r>
                <a:r>
                  <a:rPr lang="fr-CH" dirty="0">
                    <a:solidFill>
                      <a:srgbClr val="0070C0"/>
                    </a:solidFill>
                    <a:latin typeface="Cambria Math" panose="02040503050406030204" pitchFamily="18" charset="0"/>
                  </a:rPr>
                  <a:t> input,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 means that the first two words in a dictionary are absent in the text, the third one is present, …</a:t>
                </a:r>
              </a:p>
              <a:p>
                <a:pPr lvl="1"/>
                <a:r>
                  <a:rPr lang="en-CH" dirty="0">
                    <a:solidFill>
                      <a:srgbClr val="0070C0"/>
                    </a:solidFill>
                  </a:rPr>
                  <a:t>For an image input </a:t>
                </a:r>
                <a14:m>
                  <m:oMath xmlns:m="http://schemas.openxmlformats.org/officeDocument/2006/math">
                    <m:r>
                      <a:rPr lang="fr-CH" b="1" i="1" smtClean="0">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14:m>
                  <m:oMath xmlns:m="http://schemas.openxmlformats.org/officeDocument/2006/math">
                    <m:sSup>
                      <m:sSupPr>
                        <m:ctrlPr>
                          <a:rPr lang="fr-CH" b="1" i="1">
                            <a:solidFill>
                              <a:srgbClr val="0070C0"/>
                            </a:solidFill>
                            <a:latin typeface="Cambria Math" panose="02040503050406030204" pitchFamily="18" charset="0"/>
                          </a:rPr>
                        </m:ctrlPr>
                      </m:sSupPr>
                      <m:e>
                        <m:r>
                          <a:rPr lang="fr-CH" b="1" i="1">
                            <a:solidFill>
                              <a:srgbClr val="0070C0"/>
                            </a:solidFill>
                            <a:latin typeface="Cambria Math" panose="02040503050406030204" pitchFamily="18" charset="0"/>
                          </a:rPr>
                          <m:t>𝒙</m:t>
                        </m:r>
                      </m:e>
                      <m:sup>
                        <m:r>
                          <a:rPr lang="fr-CH" b="1" i="1">
                            <a:solidFill>
                              <a:srgbClr val="0070C0"/>
                            </a:solidFill>
                            <a:latin typeface="Cambria Math" panose="02040503050406030204" pitchFamily="18" charset="0"/>
                          </a:rPr>
                          <m:t>′</m:t>
                        </m:r>
                      </m:sup>
                    </m:sSup>
                    <m:r>
                      <a:rPr lang="fr-CH" b="1" i="1">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may indicate the presence/absence of a continuous image region with similar pixel properties (super-pixel)</a:t>
                </a:r>
              </a:p>
              <a:p>
                <a:pPr marL="457200" lvl="1" indent="0">
                  <a:buNone/>
                </a:pPr>
                <a:endParaRPr lang="en-CH" dirty="0">
                  <a:solidFill>
                    <a:srgbClr val="0070C0"/>
                  </a:solidFill>
                </a:endParaRPr>
              </a:p>
            </p:txBody>
          </p:sp>
        </mc:Choice>
        <mc:Fallback xmlns="">
          <p:sp>
            <p:nvSpPr>
              <p:cNvPr id="4" name="Content Placeholder 3">
                <a:extLst>
                  <a:ext uri="{FF2B5EF4-FFF2-40B4-BE49-F238E27FC236}">
                    <a16:creationId xmlns:a16="http://schemas.microsoft.com/office/drawing/2014/main" id="{2D0B9C30-54BC-F274-436D-2502F002ACD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AF30C572-77D7-7D82-BB73-F9F773DD71F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CAA5394-22C0-D8AB-D610-83935C6F9A4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865619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a:xfrm>
            <a:off x="838200" y="122129"/>
            <a:ext cx="10515600" cy="1325563"/>
          </a:xfrm>
        </p:spPr>
        <p:txBody>
          <a:bodyPr/>
          <a:lstStyle/>
          <a:p>
            <a:r>
              <a:rPr lang="en-CH" dirty="0"/>
              <a:t>LIME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270479">
                    <a:tc>
                      <a:txBody>
                        <a:bodyPr/>
                        <a:lstStyle/>
                        <a:p>
                          <a:r>
                            <a:rPr lang="en-CH" sz="1000" dirty="0"/>
                            <a:t>Feature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p>
                          <a:endParaRPr lang="en-CH" sz="1000" dirty="0">
                            <a:solidFill>
                              <a:schemeClr val="bg1"/>
                            </a:solidFill>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solidFill>
                              <a:schemeClr val="bg1"/>
                            </a:solidFill>
                          </a:endParaRPr>
                        </a:p>
                      </a:txBody>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Choice>
        <mc:Fallback xmlns="">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396240">
                    <a:tc>
                      <a:txBody>
                        <a:bodyPr/>
                        <a:lstStyle/>
                        <a:p>
                          <a:r>
                            <a:rPr lang="en-CH" sz="1000" dirty="0"/>
                            <a:t>Feature</a:t>
                          </a:r>
                        </a:p>
                      </a:txBody>
                      <a:tcPr/>
                    </a:tc>
                    <a:tc>
                      <a:txBody>
                        <a:bodyPr/>
                        <a:lstStyle/>
                        <a:p>
                          <a:endParaRPr lang="en-CH"/>
                        </a:p>
                      </a:txBody>
                      <a:tcPr>
                        <a:blipFill>
                          <a:blip r:embed="rId2"/>
                          <a:stretch>
                            <a:fillRect l="-162162" r="-78378" b="-354839"/>
                          </a:stretch>
                        </a:blipFill>
                      </a:tcPr>
                    </a:tc>
                    <a:tc>
                      <a:txBody>
                        <a:bodyPr/>
                        <a:lstStyle/>
                        <a:p>
                          <a:endParaRPr lang="en-CH"/>
                        </a:p>
                      </a:txBody>
                      <a:tcPr>
                        <a:blipFill>
                          <a:blip r:embed="rId2"/>
                          <a:stretch>
                            <a:fillRect l="-359259" r="-7407" b="-354839"/>
                          </a:stretch>
                        </a:blipFill>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p>
                      </a:txBody>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Choice>
        <mc:Fallback xmlns="">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endParaRPr lang="en-CH"/>
                        </a:p>
                      </a:txBody>
                      <a:tcPr>
                        <a:blipFill>
                          <a:blip r:embed="rId3"/>
                          <a:stretch>
                            <a:fillRect l="-211111" t="-4545" r="-103704" b="-686364"/>
                          </a:stretch>
                        </a:blipFill>
                      </a:tcPr>
                    </a:tc>
                    <a:tc>
                      <a:txBody>
                        <a:bodyPr/>
                        <a:lstStyle/>
                        <a:p>
                          <a:endParaRPr lang="en-CH"/>
                        </a:p>
                      </a:txBody>
                      <a:tcPr>
                        <a:blipFill>
                          <a:blip r:embed="rId3"/>
                          <a:stretch>
                            <a:fillRect l="-323077" t="-4545" r="-7692" b="-686364"/>
                          </a:stretch>
                        </a:blipFill>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Fallback>
      </mc:AlternateContent>
      <p:sp>
        <p:nvSpPr>
          <p:cNvPr id="12" name="TextBox 11">
            <a:extLst>
              <a:ext uri="{FF2B5EF4-FFF2-40B4-BE49-F238E27FC236}">
                <a16:creationId xmlns:a16="http://schemas.microsoft.com/office/drawing/2014/main" id="{1DCB4F74-E363-26E0-DF20-D7D3FE332800}"/>
              </a:ext>
            </a:extLst>
          </p:cNvPr>
          <p:cNvSpPr txBox="1">
            <a:spLocks/>
          </p:cNvSpPr>
          <p:nvPr/>
        </p:nvSpPr>
        <p:spPr>
          <a:xfrm>
            <a:off x="1113465" y="1961550"/>
            <a:ext cx="1615827" cy="369332"/>
          </a:xfrm>
          <a:prstGeom prst="rect">
            <a:avLst/>
          </a:prstGeom>
          <a:noFill/>
        </p:spPr>
        <p:txBody>
          <a:bodyPr wrap="none" rtlCol="0">
            <a:spAutoFit/>
          </a:bodyPr>
          <a:lstStyle/>
          <a:p>
            <a:r>
              <a:rPr lang="en-CH" dirty="0"/>
              <a:t>Feature vector</a:t>
            </a:r>
          </a:p>
        </p:txBody>
      </p:sp>
      <p:grpSp>
        <p:nvGrpSpPr>
          <p:cNvPr id="20" name="Group 19">
            <a:extLst>
              <a:ext uri="{FF2B5EF4-FFF2-40B4-BE49-F238E27FC236}">
                <a16:creationId xmlns:a16="http://schemas.microsoft.com/office/drawing/2014/main" id="{A58ECF16-4305-58EF-DA56-43B83845EC9C}"/>
              </a:ext>
            </a:extLst>
          </p:cNvPr>
          <p:cNvGrpSpPr/>
          <p:nvPr/>
        </p:nvGrpSpPr>
        <p:grpSpPr>
          <a:xfrm>
            <a:off x="3737901" y="1013601"/>
            <a:ext cx="4575996" cy="895098"/>
            <a:chOff x="4007592" y="644269"/>
            <a:chExt cx="4575996" cy="895098"/>
          </a:xfrm>
        </p:grpSpPr>
        <p:sp>
          <p:nvSpPr>
            <p:cNvPr id="5" name="TextBox 4">
              <a:extLst>
                <a:ext uri="{FF2B5EF4-FFF2-40B4-BE49-F238E27FC236}">
                  <a16:creationId xmlns:a16="http://schemas.microsoft.com/office/drawing/2014/main" id="{5D90D912-7A5A-3D3F-4CFC-5288BA0513D5}"/>
                </a:ext>
              </a:extLst>
            </p:cNvPr>
            <p:cNvSpPr txBox="1"/>
            <p:nvPr/>
          </p:nvSpPr>
          <p:spPr>
            <a:xfrm>
              <a:off x="4007592" y="1170035"/>
              <a:ext cx="4575996" cy="369332"/>
            </a:xfrm>
            <a:prstGeom prst="rect">
              <a:avLst/>
            </a:prstGeom>
            <a:noFill/>
          </p:spPr>
          <p:txBody>
            <a:bodyPr wrap="none" rtlCol="0">
              <a:spAutoFit/>
            </a:bodyPr>
            <a:lstStyle/>
            <a:p>
              <a:r>
                <a:rPr lang="en-CH" dirty="0"/>
                <a:t>“The dog plays with another dog in the park.”</a:t>
              </a:r>
            </a:p>
          </p:txBody>
        </p:sp>
        <p:sp>
          <p:nvSpPr>
            <p:cNvPr id="13" name="TextBox 12">
              <a:extLst>
                <a:ext uri="{FF2B5EF4-FFF2-40B4-BE49-F238E27FC236}">
                  <a16:creationId xmlns:a16="http://schemas.microsoft.com/office/drawing/2014/main" id="{B6E5AA62-D8BC-2DE5-9259-965F664A58DB}"/>
                </a:ext>
              </a:extLst>
            </p:cNvPr>
            <p:cNvSpPr txBox="1"/>
            <p:nvPr/>
          </p:nvSpPr>
          <p:spPr>
            <a:xfrm>
              <a:off x="5936962" y="644269"/>
              <a:ext cx="573106" cy="369332"/>
            </a:xfrm>
            <a:prstGeom prst="rect">
              <a:avLst/>
            </a:prstGeom>
            <a:noFill/>
          </p:spPr>
          <p:txBody>
            <a:bodyPr wrap="none" rtlCol="0">
              <a:spAutoFit/>
            </a:bodyPr>
            <a:lstStyle/>
            <a:p>
              <a:r>
                <a:rPr lang="en-CH" dirty="0"/>
                <a:t>Text</a:t>
              </a:r>
            </a:p>
          </p:txBody>
        </p:sp>
      </p:grpSp>
      <p:grpSp>
        <p:nvGrpSpPr>
          <p:cNvPr id="21" name="Group 20">
            <a:extLst>
              <a:ext uri="{FF2B5EF4-FFF2-40B4-BE49-F238E27FC236}">
                <a16:creationId xmlns:a16="http://schemas.microsoft.com/office/drawing/2014/main" id="{675085E9-65C6-B54C-D96C-F4469D68DB9D}"/>
              </a:ext>
            </a:extLst>
          </p:cNvPr>
          <p:cNvGrpSpPr/>
          <p:nvPr/>
        </p:nvGrpSpPr>
        <p:grpSpPr>
          <a:xfrm>
            <a:off x="8569115" y="1834150"/>
            <a:ext cx="3076201" cy="3058812"/>
            <a:chOff x="8718555" y="1818146"/>
            <a:chExt cx="3076201" cy="305881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B0891C-B882-144E-9F4A-AFEE20457746}"/>
                    </a:ext>
                  </a:extLst>
                </p:cNvPr>
                <p:cNvSpPr txBox="1"/>
                <p:nvPr/>
              </p:nvSpPr>
              <p:spPr>
                <a:xfrm>
                  <a:off x="8718555" y="3043664"/>
                  <a:ext cx="60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oMath>
                    </m:oMathPara>
                  </a14:m>
                  <a:endParaRPr lang="en-CH" dirty="0"/>
                </a:p>
              </p:txBody>
            </p:sp>
          </mc:Choice>
          <mc:Fallback xmlns="">
            <p:sp>
              <p:nvSpPr>
                <p:cNvPr id="14" name="TextBox 13">
                  <a:extLst>
                    <a:ext uri="{FF2B5EF4-FFF2-40B4-BE49-F238E27FC236}">
                      <a16:creationId xmlns:a16="http://schemas.microsoft.com/office/drawing/2014/main" id="{79B0891C-B882-144E-9F4A-AFEE20457746}"/>
                    </a:ext>
                  </a:extLst>
                </p:cNvPr>
                <p:cNvSpPr txBox="1">
                  <a:spLocks noRot="1" noChangeAspect="1" noMove="1" noResize="1" noEditPoints="1" noAdjustHandles="1" noChangeArrowheads="1" noChangeShapeType="1" noTextEdit="1"/>
                </p:cNvSpPr>
                <p:nvPr/>
              </p:nvSpPr>
              <p:spPr>
                <a:xfrm>
                  <a:off x="8718555" y="3043664"/>
                  <a:ext cx="601447" cy="369332"/>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7A7170-C232-E432-62BD-E5260D8A71C0}"/>
                    </a:ext>
                  </a:extLst>
                </p:cNvPr>
                <p:cNvSpPr txBox="1"/>
                <p:nvPr/>
              </p:nvSpPr>
              <p:spPr>
                <a:xfrm>
                  <a:off x="9053647" y="4507626"/>
                  <a:ext cx="2741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0,0,0,..,1,1,..0</m:t>
                            </m:r>
                          </m:e>
                        </m:d>
                      </m:oMath>
                    </m:oMathPara>
                  </a14:m>
                  <a:endParaRPr lang="en-CH" dirty="0"/>
                </a:p>
              </p:txBody>
            </p:sp>
          </mc:Choice>
          <mc:Fallback xmlns="">
            <p:sp>
              <p:nvSpPr>
                <p:cNvPr id="16" name="TextBox 15">
                  <a:extLst>
                    <a:ext uri="{FF2B5EF4-FFF2-40B4-BE49-F238E27FC236}">
                      <a16:creationId xmlns:a16="http://schemas.microsoft.com/office/drawing/2014/main" id="{2E7A7170-C232-E432-62BD-E5260D8A71C0}"/>
                    </a:ext>
                  </a:extLst>
                </p:cNvPr>
                <p:cNvSpPr txBox="1">
                  <a:spLocks noRot="1" noChangeAspect="1" noMove="1" noResize="1" noEditPoints="1" noAdjustHandles="1" noChangeArrowheads="1" noChangeShapeType="1" noTextEdit="1"/>
                </p:cNvSpPr>
                <p:nvPr/>
              </p:nvSpPr>
              <p:spPr>
                <a:xfrm>
                  <a:off x="9053647" y="4507626"/>
                  <a:ext cx="2741109" cy="369332"/>
                </a:xfrm>
                <a:prstGeom prst="rect">
                  <a:avLst/>
                </a:prstGeom>
                <a:blipFill>
                  <a:blip r:embed="rId5"/>
                  <a:stretch>
                    <a:fillRect/>
                  </a:stretch>
                </a:blipFill>
              </p:spPr>
              <p:txBody>
                <a:bodyPr/>
                <a:lstStyle/>
                <a:p>
                  <a:r>
                    <a:rPr lang="en-CH">
                      <a:noFill/>
                    </a:rPr>
                    <a:t> </a:t>
                  </a:r>
                </a:p>
              </p:txBody>
            </p:sp>
          </mc:Fallback>
        </mc:AlternateContent>
        <p:sp>
          <p:nvSpPr>
            <p:cNvPr id="17" name="TextBox 16">
              <a:extLst>
                <a:ext uri="{FF2B5EF4-FFF2-40B4-BE49-F238E27FC236}">
                  <a16:creationId xmlns:a16="http://schemas.microsoft.com/office/drawing/2014/main" id="{4744D2A1-EF35-87DA-FD9F-AFF6AF1BB071}"/>
                </a:ext>
              </a:extLst>
            </p:cNvPr>
            <p:cNvSpPr txBox="1"/>
            <p:nvPr/>
          </p:nvSpPr>
          <p:spPr>
            <a:xfrm>
              <a:off x="9967774" y="1818146"/>
              <a:ext cx="796949" cy="369332"/>
            </a:xfrm>
            <a:prstGeom prst="rect">
              <a:avLst/>
            </a:prstGeom>
            <a:noFill/>
          </p:spPr>
          <p:txBody>
            <a:bodyPr wrap="none" rtlCol="0">
              <a:spAutoFit/>
            </a:bodyPr>
            <a:lstStyle/>
            <a:p>
              <a:r>
                <a:rPr lang="en-CH" dirty="0"/>
                <a:t>Image</a:t>
              </a:r>
            </a:p>
          </p:txBody>
        </p:sp>
        <p:pic>
          <p:nvPicPr>
            <p:cNvPr id="18" name="Picture 17">
              <a:extLst>
                <a:ext uri="{FF2B5EF4-FFF2-40B4-BE49-F238E27FC236}">
                  <a16:creationId xmlns:a16="http://schemas.microsoft.com/office/drawing/2014/main" id="{F65F730B-8B18-A4A8-F551-7E081F7D7E0F}"/>
                </a:ext>
              </a:extLst>
            </p:cNvPr>
            <p:cNvPicPr>
              <a:picLocks noChangeAspect="1"/>
            </p:cNvPicPr>
            <p:nvPr/>
          </p:nvPicPr>
          <p:blipFill>
            <a:blip r:embed="rId6"/>
            <a:stretch>
              <a:fillRect/>
            </a:stretch>
          </p:blipFill>
          <p:spPr>
            <a:xfrm>
              <a:off x="9328559" y="2352581"/>
              <a:ext cx="2295064" cy="1751497"/>
            </a:xfrm>
            <a:prstGeom prst="rect">
              <a:avLst/>
            </a:prstGeom>
          </p:spPr>
        </p:pic>
      </p:grpSp>
      <p:cxnSp>
        <p:nvCxnSpPr>
          <p:cNvPr id="23" name="Straight Connector 22">
            <a:extLst>
              <a:ext uri="{FF2B5EF4-FFF2-40B4-BE49-F238E27FC236}">
                <a16:creationId xmlns:a16="http://schemas.microsoft.com/office/drawing/2014/main" id="{59C0F6E6-7669-2C79-478E-87E2AE55FA2F}"/>
              </a:ext>
            </a:extLst>
          </p:cNvPr>
          <p:cNvCxnSpPr/>
          <p:nvPr/>
        </p:nvCxnSpPr>
        <p:spPr>
          <a:xfrm>
            <a:off x="3728852" y="356260"/>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FD9BF48-0C65-26D5-7854-837BEA0D4B13}"/>
              </a:ext>
            </a:extLst>
          </p:cNvPr>
          <p:cNvCxnSpPr/>
          <p:nvPr/>
        </p:nvCxnSpPr>
        <p:spPr>
          <a:xfrm>
            <a:off x="8239496" y="461183"/>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7B2D864-2574-EE83-FCBF-5A8645FD49C5}"/>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A2CCB602-D7DC-CC8C-C581-9793D6B9103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15479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F066-7B16-C258-E61D-7A782A0FBB45}"/>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FB46AF-4B8A-30B6-ADFC-E0F28404BA4C}"/>
                  </a:ext>
                </a:extLst>
              </p:cNvPr>
              <p:cNvSpPr>
                <a:spLocks noGrp="1"/>
              </p:cNvSpPr>
              <p:nvPr>
                <p:ph idx="1"/>
              </p:nvPr>
            </p:nvSpPr>
            <p:spPr/>
            <p:txBody>
              <a:bodyPr>
                <a:normAutofit fontScale="85000" lnSpcReduction="20000"/>
              </a:bodyPr>
              <a:lstStyle/>
              <a:p>
                <a:r>
                  <a:rPr lang="en-CH" dirty="0">
                    <a:solidFill>
                      <a:srgbClr val="0070C0"/>
                    </a:solidFill>
                  </a:rPr>
                  <a:t>Let </a:t>
                </a:r>
                <a14:m>
                  <m:oMath xmlns:m="http://schemas.openxmlformats.org/officeDocument/2006/math">
                    <m:r>
                      <a:rPr lang="fr-CH" b="0" i="1" smtClean="0">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be our simple approximation model of a certain class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(linear model, Tree, ..). </a:t>
                </a:r>
              </a:p>
              <a:p>
                <a14:m>
                  <m:oMath xmlns:m="http://schemas.openxmlformats.org/officeDocument/2006/math">
                    <m:r>
                      <a:rPr lang="fr-CH" i="1">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rPr>
                      <m:t>𝑔</m:t>
                    </m:r>
                    <m:d>
                      <m:dPr>
                        <m:ctrlPr>
                          <a:rPr lang="fr-CH" i="1" smtClean="0">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r>
                  <a:rPr lang="en-CH" dirty="0">
                    <a:solidFill>
                      <a:srgbClr val="0070C0"/>
                    </a:solidFill>
                  </a:rPr>
                  <a:t>. E.g. </a:t>
                </a:r>
                <a14:m>
                  <m:oMath xmlns:m="http://schemas.openxmlformats.org/officeDocument/2006/math">
                    <m:r>
                      <a:rPr lang="fr-CH" i="1">
                        <a:solidFill>
                          <a:srgbClr val="0070C0"/>
                        </a:solidFill>
                        <a:latin typeface="Cambria Math" panose="02040503050406030204" pitchFamily="18" charset="0"/>
                      </a:rPr>
                      <m:t>𝑔</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rPr>
                          <m:t>𝒘</m:t>
                        </m:r>
                      </m:e>
                      <m:sub>
                        <m:r>
                          <a:rPr lang="fr-CH" b="0" i="1" smtClean="0">
                            <a:solidFill>
                              <a:srgbClr val="0070C0"/>
                            </a:solidFill>
                            <a:latin typeface="Cambria Math" panose="02040503050406030204" pitchFamily="18" charset="0"/>
                            <a:ea typeface="Cambria Math" panose="02040503050406030204" pitchFamily="18" charset="0"/>
                          </a:rPr>
                          <m:t>𝑔</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oMath>
                </a14:m>
                <a:endParaRPr lang="en-CH" dirty="0">
                  <a:solidFill>
                    <a:srgbClr val="0070C0"/>
                  </a:solidFill>
                </a:endParaRPr>
              </a:p>
              <a:p>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𝑔</m:t>
                        </m:r>
                      </m:e>
                    </m:d>
                  </m:oMath>
                </a14:m>
                <a:r>
                  <a:rPr lang="en-CH" dirty="0">
                    <a:solidFill>
                      <a:srgbClr val="0070C0"/>
                    </a:solidFill>
                  </a:rPr>
                  <a:t>: enforces contraint on complexity of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E.g. </a:t>
                </a:r>
                <a14:m>
                  <m:oMath xmlns:m="http://schemas.openxmlformats.org/officeDocument/2006/math">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𝑔</m:t>
                        </m:r>
                      </m:e>
                    </m:d>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𝑤</m:t>
                                </m:r>
                              </m:e>
                              <m:sub>
                                <m:r>
                                  <a:rPr lang="fr-CH" i="1">
                                    <a:solidFill>
                                      <a:srgbClr val="0070C0"/>
                                    </a:solidFill>
                                    <a:latin typeface="Cambria Math" panose="02040503050406030204" pitchFamily="18" charset="0"/>
                                    <a:ea typeface="Cambria Math" panose="02040503050406030204" pitchFamily="18" charset="0"/>
                                  </a:rPr>
                                  <m:t>𝑔</m:t>
                                </m:r>
                              </m:sub>
                            </m:sSub>
                          </m:e>
                        </m:d>
                      </m:e>
                      <m:sub>
                        <m:r>
                          <a:rPr lang="fr-CH" i="1">
                            <a:solidFill>
                              <a:srgbClr val="0070C0"/>
                            </a:solidFill>
                            <a:latin typeface="Cambria Math" panose="02040503050406030204" pitchFamily="18" charset="0"/>
                            <a:ea typeface="Cambria Math" panose="02040503050406030204" pitchFamily="18" charset="0"/>
                          </a:rPr>
                          <m:t>0</m:t>
                        </m:r>
                      </m:sub>
                    </m:sSub>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linear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or </a:t>
                </a:r>
                <a14:m>
                  <m:oMath xmlns:m="http://schemas.openxmlformats.org/officeDocument/2006/math">
                    <m:r>
                      <m:rPr>
                        <m:sty m:val="p"/>
                      </m:rPr>
                      <a:rPr lang="fr-CH" b="0" i="0" smtClean="0">
                        <a:solidFill>
                          <a:srgbClr val="0070C0"/>
                        </a:solidFill>
                        <a:latin typeface="Cambria Math" panose="02040503050406030204" pitchFamily="18" charset="0"/>
                      </a:rPr>
                      <m:t>depth</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𝑔</m:t>
                        </m:r>
                      </m:e>
                    </m:d>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a tree.</a:t>
                </a:r>
              </a:p>
              <a:p>
                <a14:m>
                  <m:oMath xmlns:m="http://schemas.openxmlformats.org/officeDocument/2006/math">
                    <m:sSub>
                      <m:sSubPr>
                        <m:ctrlPr>
                          <a:rPr lang="el-GR" i="1" smtClean="0">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smtClean="0">
                            <a:solidFill>
                              <a:srgbClr val="0070C0"/>
                            </a:solidFill>
                            <a:latin typeface="Cambria Math" panose="02040503050406030204" pitchFamily="18" charset="0"/>
                            <a:ea typeface="Cambria Math" panose="02040503050406030204" pitchFamily="18" charset="0"/>
                          </a:rPr>
                          <m:t>𝒙</m:t>
                        </m:r>
                      </m:sub>
                    </m:sSub>
                    <m:d>
                      <m:dPr>
                        <m:ctrlPr>
                          <a:rPr lang="el-GR"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oMath>
                </a14:m>
                <a:r>
                  <a:rPr lang="en-CH" dirty="0">
                    <a:solidFill>
                      <a:srgbClr val="0070C0"/>
                    </a:solidFill>
                  </a:rPr>
                  <a:t>: distance measure between input vectors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 </m:t>
                    </m:r>
                  </m:oMath>
                </a14:m>
                <a:r>
                  <a:rPr lang="en-CH" dirty="0">
                    <a:solidFill>
                      <a:srgbClr val="0070C0"/>
                    </a:solidFill>
                  </a:rPr>
                  <a:t>and </a:t>
                </a:r>
                <a14:m>
                  <m:oMath xmlns:m="http://schemas.openxmlformats.org/officeDocument/2006/math">
                    <m:r>
                      <a:rPr lang="fr-CH" b="1" i="1" smtClean="0">
                        <a:solidFill>
                          <a:srgbClr val="0070C0"/>
                        </a:solidFill>
                        <a:latin typeface="Cambria Math" panose="02040503050406030204" pitchFamily="18" charset="0"/>
                      </a:rPr>
                      <m:t>𝒛</m:t>
                    </m:r>
                  </m:oMath>
                </a14:m>
                <a:r>
                  <a:rPr lang="en-CH" dirty="0">
                    <a:solidFill>
                      <a:srgbClr val="0070C0"/>
                    </a:solidFill>
                  </a:rPr>
                  <a:t>.  </a:t>
                </a:r>
                <a:br>
                  <a:rPr lang="en-CH" dirty="0">
                    <a:solidFill>
                      <a:srgbClr val="0070C0"/>
                    </a:solidFill>
                  </a:rPr>
                </a:br>
                <a:br>
                  <a:rPr lang="en-CH" dirty="0">
                    <a:solidFill>
                      <a:srgbClr val="0070C0"/>
                    </a:solidFill>
                  </a:rPr>
                </a:br>
                <a:r>
                  <a:rPr lang="en-CH" dirty="0">
                    <a:solidFill>
                      <a:srgbClr val="0070C0"/>
                    </a:solidFill>
                  </a:rPr>
                  <a:t>E.g. </a:t>
                </a:r>
                <a14:m>
                  <m:oMath xmlns:m="http://schemas.openxmlformats.org/officeDocument/2006/math">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el-GR"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𝑒𝑥𝑝</m:t>
                    </m:r>
                    <m:d>
                      <m:dPr>
                        <m:ctrlPr>
                          <a:rPr lang="fr-CH" b="0" i="1" smtClean="0">
                            <a:solidFill>
                              <a:srgbClr val="0070C0"/>
                            </a:solidFill>
                            <a:latin typeface="Cambria Math" panose="02040503050406030204" pitchFamily="18" charset="0"/>
                          </a:rPr>
                        </m:ctrlPr>
                      </m:dPr>
                      <m:e>
                        <m:f>
                          <m:fPr>
                            <m:type m:val="lin"/>
                            <m:ctrlPr>
                              <a:rPr lang="fr-CH" b="0" i="1" smtClean="0">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𝐷</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𝒛</m:t>
                                </m:r>
                              </m:e>
                            </m:d>
                          </m:num>
                          <m:den>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ea typeface="Cambria Math" panose="02040503050406030204" pitchFamily="18" charset="0"/>
                                  </a:rPr>
                                  <m:t>𝜎</m:t>
                                </m:r>
                              </m:e>
                              <m:sup>
                                <m:r>
                                  <a:rPr lang="fr-CH" b="0" i="1" smtClean="0">
                                    <a:solidFill>
                                      <a:srgbClr val="0070C0"/>
                                    </a:solidFill>
                                    <a:latin typeface="Cambria Math" panose="02040503050406030204" pitchFamily="18" charset="0"/>
                                  </a:rPr>
                                  <m:t>2</m:t>
                                </m:r>
                              </m:sup>
                            </m:sSup>
                          </m:den>
                        </m:f>
                      </m:e>
                    </m:d>
                  </m:oMath>
                </a14:m>
                <a:endParaRPr lang="en-CH" dirty="0">
                  <a:solidFill>
                    <a:srgbClr val="0070C0"/>
                  </a:solidFill>
                </a:endParaRPr>
              </a:p>
              <a:p>
                <a:r>
                  <a:rPr lang="fr-CH" dirty="0" err="1">
                    <a:solidFill>
                      <a:srgbClr val="0070C0"/>
                    </a:solidFill>
                  </a:rPr>
                  <a:t>Masking</a:t>
                </a:r>
                <a:r>
                  <a:rPr lang="fr-CH" dirty="0">
                    <a:solidFill>
                      <a:srgbClr val="0070C0"/>
                    </a:solidFill>
                  </a:rPr>
                  <a:t>:</a:t>
                </a:r>
                <a:r>
                  <a:rPr lang="fr-CH" b="1"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rPr>
                      <m:t>𝒛</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𝒃𝒈</m:t>
                        </m:r>
                        <m:r>
                          <a:rPr lang="fr-CH" b="1" i="1" smtClean="0">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b="0" i="1" smtClean="0">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𝑏𝑔</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i="1">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0</m:t>
                              </m:r>
                            </m:e>
                          </m:mr>
                        </m:m>
                      </m:e>
                    </m:d>
                  </m:oMath>
                </a14:m>
                <a:endParaRPr lang="en-CH" dirty="0">
                  <a:solidFill>
                    <a:srgbClr val="0070C0"/>
                  </a:solidFill>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oMath>
                </a14:m>
                <a:r>
                  <a:rPr lang="en-CH" dirty="0">
                    <a:solidFill>
                      <a:srgbClr val="0070C0"/>
                    </a:solidFill>
                  </a:rPr>
                  <a:t>: measure how faithful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𝑔</m:t>
                    </m:r>
                  </m:oMath>
                </a14:m>
                <a:r>
                  <a:rPr lang="en-CH" dirty="0">
                    <a:solidFill>
                      <a:srgbClr val="0070C0"/>
                    </a:solidFill>
                  </a:rPr>
                  <a:t> approximates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a:t>
                </a:r>
                <a:br>
                  <a:rPr lang="fr-CH" i="1"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r>
                  <a:rPr lang="en-CH" dirty="0">
                    <a:solidFill>
                      <a:srgbClr val="0070C0"/>
                    </a:solidFill>
                  </a:rPr>
                  <a:t>E.g. </a:t>
                </a:r>
                <a14:m>
                  <m:oMath xmlns:m="http://schemas.openxmlformats.org/officeDocument/2006/math">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𝑔</m:t>
                        </m:r>
                        <m:r>
                          <a:rPr lang="fr-CH" i="1">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r>
                      <a:rPr lang="fr-CH" b="1" i="1" smtClean="0">
                        <a:solidFill>
                          <a:srgbClr val="0070C0"/>
                        </a:solidFill>
                        <a:latin typeface="Cambria Math" panose="02040503050406030204" pitchFamily="18" charset="0"/>
                        <a:ea typeface="Cambria Math" panose="02040503050406030204" pitchFamily="18" charset="0"/>
                      </a:rPr>
                      <m:t>=</m:t>
                    </m:r>
                    <m:nary>
                      <m:naryPr>
                        <m:chr m:val="∑"/>
                        <m:supHide m:val="on"/>
                        <m:ctrlPr>
                          <a:rPr lang="fr-CH" b="1" i="1" smtClean="0">
                            <a:solidFill>
                              <a:srgbClr val="0070C0"/>
                            </a:solidFill>
                            <a:latin typeface="Cambria Math" panose="02040503050406030204" pitchFamily="18" charset="0"/>
                            <a:ea typeface="Cambria Math" panose="02040503050406030204" pitchFamily="18" charset="0"/>
                          </a:rPr>
                        </m:ctrlPr>
                      </m:naryPr>
                      <m:sub>
                        <m:r>
                          <m:rPr>
                            <m:brk m:alnAt="7"/>
                          </m:rPr>
                          <a:rPr lang="fr-CH" b="1" i="1" smtClean="0">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𝒛</m:t>
                            </m:r>
                          </m:e>
                          <m:sup>
                            <m:r>
                              <a:rPr lang="fr-CH" b="1" i="1" smtClean="0">
                                <a:solidFill>
                                  <a:srgbClr val="0070C0"/>
                                </a:solidFill>
                                <a:latin typeface="Cambria Math" panose="02040503050406030204" pitchFamily="18" charset="0"/>
                                <a:ea typeface="Cambria Math" panose="02040503050406030204" pitchFamily="18" charset="0"/>
                              </a:rPr>
                              <m:t>′</m:t>
                            </m:r>
                          </m:sup>
                        </m:sSup>
                        <m:r>
                          <m:rPr>
                            <m:brk m:alnAt="7"/>
                          </m:rP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𝓩</m:t>
                        </m:r>
                      </m:sub>
                      <m:sup/>
                      <m:e>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fr-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𝒛</m:t>
                            </m:r>
                          </m:e>
                        </m:d>
                      </m:e>
                    </m:nary>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ctrlPr>
                              <a:rPr lang="fr-CH" b="1"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𝒈</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e>
                            </m:d>
                          </m:e>
                        </m:d>
                      </m:e>
                      <m:sup>
                        <m:r>
                          <a:rPr lang="fr-CH" b="1" i="1" smtClean="0">
                            <a:solidFill>
                              <a:srgbClr val="0070C0"/>
                            </a:solidFill>
                            <a:latin typeface="Cambria Math" panose="02040503050406030204" pitchFamily="18" charset="0"/>
                            <a:ea typeface="Cambria Math" panose="02040503050406030204" pitchFamily="18" charset="0"/>
                          </a:rPr>
                          <m:t>𝟐</m:t>
                        </m:r>
                      </m:sup>
                    </m:sSup>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BFB46AF-4B8A-30B6-ADFC-E0F28404BA4C}"/>
                  </a:ext>
                </a:extLst>
              </p:cNvPr>
              <p:cNvSpPr>
                <a:spLocks noGrp="1" noRot="1" noChangeAspect="1" noMove="1" noResize="1" noEditPoints="1" noAdjustHandles="1" noChangeArrowheads="1" noChangeShapeType="1" noTextEdit="1"/>
              </p:cNvSpPr>
              <p:nvPr>
                <p:ph idx="1"/>
              </p:nvPr>
            </p:nvSpPr>
            <p:spPr>
              <a:blipFill>
                <a:blip r:embed="rId2"/>
                <a:stretch>
                  <a:fillRect l="-844" t="-3198" b="-38953"/>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C9DC692-C110-DF2E-8C6E-3749A54F21A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F8A88F6-BF9E-0C17-3E35-D661D4F1721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19777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797956" y="1204785"/>
            <a:ext cx="5540830" cy="52880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C800D9-2D05-B996-4E07-1C8A77593793}"/>
                  </a:ext>
                </a:extLst>
              </p:cNvPr>
              <p:cNvSpPr txBox="1"/>
              <p:nvPr/>
            </p:nvSpPr>
            <p:spPr>
              <a:xfrm>
                <a:off x="6796644" y="2876628"/>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xmlns="">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796644" y="2876628"/>
                <a:ext cx="5184304" cy="688394"/>
              </a:xfrm>
              <a:prstGeom prst="rect">
                <a:avLst/>
              </a:prstGeom>
              <a:blipFill>
                <a:blip r:embed="rId3"/>
                <a:stretch>
                  <a:fillRect l="-2200" b="-12727"/>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226168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local interpretation</a:t>
            </a:r>
          </a:p>
        </p:txBody>
      </p:sp>
      <p:pic>
        <p:nvPicPr>
          <p:cNvPr id="3" name="Picture 2">
            <a:extLst>
              <a:ext uri="{FF2B5EF4-FFF2-40B4-BE49-F238E27FC236}">
                <a16:creationId xmlns:a16="http://schemas.microsoft.com/office/drawing/2014/main" id="{A9266EE9-75D2-8E62-1DF1-ACC454622B74}"/>
              </a:ext>
            </a:extLst>
          </p:cNvPr>
          <p:cNvPicPr>
            <a:picLocks noChangeAspect="1"/>
          </p:cNvPicPr>
          <p:nvPr/>
        </p:nvPicPr>
        <p:blipFill>
          <a:blip r:embed="rId2"/>
          <a:stretch>
            <a:fillRect/>
          </a:stretch>
        </p:blipFill>
        <p:spPr>
          <a:xfrm>
            <a:off x="3194463" y="1925534"/>
            <a:ext cx="6338207" cy="3269180"/>
          </a:xfrm>
          <a:prstGeom prst="rect">
            <a:avLst/>
          </a:prstGeom>
        </p:spPr>
      </p:pic>
      <p:pic>
        <p:nvPicPr>
          <p:cNvPr id="4" name="Picture 3">
            <a:extLst>
              <a:ext uri="{FF2B5EF4-FFF2-40B4-BE49-F238E27FC236}">
                <a16:creationId xmlns:a16="http://schemas.microsoft.com/office/drawing/2014/main" id="{93FDED52-5873-62CA-E48C-BC81A5D5C7F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52BEA316-5AFE-4210-FBBB-3743D841DF2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52526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global interpretation</a:t>
            </a:r>
          </a:p>
        </p:txBody>
      </p:sp>
      <p:pic>
        <p:nvPicPr>
          <p:cNvPr id="4" name="Picture 3">
            <a:extLst>
              <a:ext uri="{FF2B5EF4-FFF2-40B4-BE49-F238E27FC236}">
                <a16:creationId xmlns:a16="http://schemas.microsoft.com/office/drawing/2014/main" id="{857970BD-5DB4-918D-92AE-551B3E699CD2}"/>
              </a:ext>
            </a:extLst>
          </p:cNvPr>
          <p:cNvPicPr>
            <a:picLocks noChangeAspect="1"/>
          </p:cNvPicPr>
          <p:nvPr/>
        </p:nvPicPr>
        <p:blipFill>
          <a:blip r:embed="rId2"/>
          <a:stretch>
            <a:fillRect/>
          </a:stretch>
        </p:blipFill>
        <p:spPr>
          <a:xfrm>
            <a:off x="838199" y="2434442"/>
            <a:ext cx="5267459" cy="3178958"/>
          </a:xfrm>
          <a:prstGeom prst="rect">
            <a:avLst/>
          </a:prstGeom>
        </p:spPr>
      </p:pic>
      <p:pic>
        <p:nvPicPr>
          <p:cNvPr id="5" name="Picture 4">
            <a:extLst>
              <a:ext uri="{FF2B5EF4-FFF2-40B4-BE49-F238E27FC236}">
                <a16:creationId xmlns:a16="http://schemas.microsoft.com/office/drawing/2014/main" id="{2F451208-E4EE-7EF3-DB9E-31BD82FAACDA}"/>
              </a:ext>
            </a:extLst>
          </p:cNvPr>
          <p:cNvPicPr>
            <a:picLocks noChangeAspect="1"/>
          </p:cNvPicPr>
          <p:nvPr/>
        </p:nvPicPr>
        <p:blipFill>
          <a:blip r:embed="rId3"/>
          <a:stretch>
            <a:fillRect/>
          </a:stretch>
        </p:blipFill>
        <p:spPr>
          <a:xfrm>
            <a:off x="6625688" y="2339439"/>
            <a:ext cx="5267459" cy="3178958"/>
          </a:xfrm>
          <a:prstGeom prst="rect">
            <a:avLst/>
          </a:prstGeom>
        </p:spPr>
      </p:pic>
      <p:pic>
        <p:nvPicPr>
          <p:cNvPr id="3" name="Picture 2">
            <a:extLst>
              <a:ext uri="{FF2B5EF4-FFF2-40B4-BE49-F238E27FC236}">
                <a16:creationId xmlns:a16="http://schemas.microsoft.com/office/drawing/2014/main" id="{60D12F53-F42B-65D8-6DEC-7D6AF20AFCC5}"/>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570F139A-D934-92E8-43AC-470CDFF644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2644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br>
                  <a:rPr lang="en-CH" dirty="0">
                    <a:solidFill>
                      <a:srgbClr val="0070C0"/>
                    </a:solidFill>
                  </a:rPr>
                </a:br>
                <a:r>
                  <a:rPr lang="en-CH" dirty="0">
                    <a:solidFill>
                      <a:srgbClr val="0070C0"/>
                    </a:solidFill>
                  </a:rPr>
                  <a:t>(Shapley )</a:t>
                </a:r>
              </a:p>
              <a:p>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965" t="-2035" r="-724"/>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9081" y="5107590"/>
                <a:ext cx="2297104" cy="646331"/>
              </a:xfrm>
              <a:prstGeom prst="rect">
                <a:avLst/>
              </a:prstGeom>
              <a:noFill/>
            </p:spPr>
            <p:txBody>
              <a:bodyPr wrap="none" rtlCol="0">
                <a:spAutoFit/>
              </a:bodyPr>
              <a:lstStyle/>
              <a:p>
                <a:pPr algn="ctr"/>
                <a:r>
                  <a:rPr lang="en-CH" dirty="0"/>
                  <a:t>Gain in </a:t>
                </a:r>
                <a14:m>
                  <m:oMath xmlns:m="http://schemas.openxmlformats.org/officeDocument/2006/math">
                    <m:r>
                      <a:rPr lang="fr-CH" i="1">
                        <a:solidFill>
                          <a:srgbClr val="0070C0"/>
                        </a:solidFill>
                        <a:latin typeface="Cambria Math" panose="02040503050406030204" pitchFamily="18" charset="0"/>
                      </a:rPr>
                      <m:t>𝑣</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9081" y="5107590"/>
                <a:ext cx="2297104"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77500" lnSpcReduction="20000"/>
              </a:bodyPr>
              <a:lstStyle/>
              <a:p>
                <a:r>
                  <a:rPr lang="en-CH" dirty="0">
                    <a:solidFill>
                      <a:srgbClr val="0070C0"/>
                    </a:solidFill>
                  </a:rPr>
                  <a:t>Shapley values have </a:t>
                </a:r>
                <a:r>
                  <a:rPr lang="en-GB" dirty="0">
                    <a:solidFill>
                      <a:srgbClr val="0070C0"/>
                    </a:solidFill>
                  </a:rPr>
                  <a:t>several</a:t>
                </a:r>
                <a:r>
                  <a:rPr lang="en-CH" dirty="0">
                    <a:solidFill>
                      <a:srgbClr val="0070C0"/>
                    </a:solidFill>
                  </a:rPr>
                  <a:t> desirable properties.</a:t>
                </a:r>
                <a:br>
                  <a:rPr lang="en-CH" dirty="0">
                    <a:solidFill>
                      <a:srgbClr val="0070C0"/>
                    </a:solidFill>
                  </a:rPr>
                </a:br>
                <a:endParaRPr lang="en-CH" dirty="0">
                  <a:solidFill>
                    <a:srgbClr val="0070C0"/>
                  </a:solidFill>
                </a:endParaRPr>
              </a:p>
              <a:p>
                <a:pPr lvl="1"/>
                <a:r>
                  <a:rPr lang="en-CH" dirty="0">
                    <a:solidFill>
                      <a:srgbClr val="0070C0"/>
                    </a:solidFill>
                  </a:rPr>
                  <a:t>Efficiency:  </a:t>
                </a:r>
                <a:r>
                  <a:rPr lang="fr-CH" dirty="0">
                    <a:solidFill>
                      <a:srgbClr val="0070C0"/>
                    </a:solidFill>
                  </a:rPr>
                  <a:t> </a:t>
                </a:r>
                <a14:m>
                  <m:oMath xmlns:m="http://schemas.openxmlformats.org/officeDocument/2006/math">
                    <m:nary>
                      <m:naryPr>
                        <m:chr m:val="∑"/>
                        <m:supHide m:val="on"/>
                        <m:ctrlPr>
                          <a:rPr lang="fr-CH" i="1" smtClean="0">
                            <a:solidFill>
                              <a:srgbClr val="0070C0"/>
                            </a:solidFill>
                            <a:latin typeface="Cambria Math" panose="02040503050406030204" pitchFamily="18" charset="0"/>
                          </a:rPr>
                        </m:ctrlPr>
                      </m:naryPr>
                      <m:sub>
                        <m:r>
                          <m:rPr>
                            <m:brk m:alnAt="7"/>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sub>
                      <m:sup/>
                      <m:e>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𝜑</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𝒩</m:t>
                        </m:r>
                      </m:e>
                    </m:d>
                  </m:oMath>
                </a14:m>
                <a:endParaRPr lang="en-CH" dirty="0">
                  <a:solidFill>
                    <a:srgbClr val="0070C0"/>
                  </a:solidFill>
                </a:endParaRPr>
              </a:p>
              <a:p>
                <a:pPr lvl="1"/>
                <a:r>
                  <a:rPr lang="en-CH" dirty="0">
                    <a:solidFill>
                      <a:srgbClr val="0070C0"/>
                    </a:solidFill>
                  </a:rPr>
                  <a:t>Monotonicity: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e>
                    </m:d>
                    <m:r>
                      <m:rPr>
                        <m:nor/>
                      </m:rPr>
                      <a:rPr lang="fr-CH" b="0" i="0"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e>
                    </m:d>
                  </m:oMath>
                </a14:m>
                <a:endParaRPr lang="en-CH" dirty="0">
                  <a:solidFill>
                    <a:srgbClr val="0070C0"/>
                  </a:solidFill>
                </a:endParaRPr>
              </a:p>
              <a:p>
                <a:pPr lvl="1"/>
                <a:r>
                  <a:rPr lang="en-CH" dirty="0">
                    <a:solidFill>
                      <a:srgbClr val="0070C0"/>
                    </a:solidFill>
                  </a:rPr>
                  <a:t>Null player: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0</m:t>
                    </m:r>
                  </m:oMath>
                </a14:m>
                <a:br>
                  <a:rPr lang="fr-CH" dirty="0">
                    <a:solidFill>
                      <a:srgbClr val="0070C0"/>
                    </a:solidFill>
                  </a:rPr>
                </a:br>
                <a:endParaRPr lang="en-CH" dirty="0">
                  <a:solidFill>
                    <a:srgbClr val="0070C0"/>
                  </a:solidFill>
                </a:endParaRPr>
              </a:p>
              <a:p>
                <a:pPr lvl="1"/>
                <a:r>
                  <a:rPr lang="en-CH" dirty="0">
                    <a:solidFill>
                      <a:srgbClr val="0070C0"/>
                    </a:solidFill>
                  </a:rPr>
                  <a:t>Symmetry: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𝑗</m:t>
                            </m:r>
                          </m:e>
                        </m:d>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br>
                  <a:rPr lang="en-CH" dirty="0">
                    <a:solidFill>
                      <a:srgbClr val="0070C0"/>
                    </a:solidFill>
                  </a:rPr>
                </a:br>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𝑗</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oMath>
                </a14:m>
                <a:endParaRPr lang="en-CH" dirty="0">
                  <a:solidFill>
                    <a:srgbClr val="0070C0"/>
                  </a:solidFill>
                </a:endParaRPr>
              </a:p>
              <a:p>
                <a:pPr lvl="1"/>
                <a:r>
                  <a:rPr lang="en-CH" dirty="0">
                    <a:solidFill>
                      <a:srgbClr val="0070C0"/>
                    </a:solidFill>
                  </a:rPr>
                  <a:t>Linearity: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𝑢</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𝑢</m:t>
                        </m:r>
                      </m:e>
                    </m:d>
                  </m:oMath>
                </a14:m>
                <a:br>
                  <a:rPr lang="fr-CH" dirty="0">
                    <a:solidFill>
                      <a:srgbClr val="0070C0"/>
                    </a:solidFill>
                  </a:rPr>
                </a:br>
                <a:endParaRPr lang="en-CH" dirty="0">
                  <a:solidFill>
                    <a:srgbClr val="0070C0"/>
                  </a:solidFill>
                </a:endParaRPr>
              </a:p>
              <a:p>
                <a:r>
                  <a:rPr lang="en-CH" dirty="0">
                    <a:solidFill>
                      <a:srgbClr val="0070C0"/>
                    </a:solidFill>
                  </a:rPr>
                  <a:t>The Shapley formula is the only formula that has all these properties</a:t>
                </a:r>
              </a:p>
              <a:p>
                <a:r>
                  <a:rPr lang="en-CH" dirty="0">
                    <a:solidFill>
                      <a:srgbClr val="0070C0"/>
                    </a:solidFill>
                  </a:rPr>
                  <a:t>There are extensions of Shapley values for feature groups and feature interactions.</a:t>
                </a:r>
              </a:p>
              <a:p>
                <a:endParaRPr lang="en-CH" dirty="0">
                  <a:solidFill>
                    <a:srgbClr val="0070C0"/>
                  </a:solidFill>
                </a:endParaRPr>
              </a:p>
              <a:p>
                <a:r>
                  <a:rPr lang="en-CH" dirty="0">
                    <a:solidFill>
                      <a:srgbClr val="0070C0"/>
                    </a:solidFill>
                  </a:rPr>
                  <a:t>BUT: how can we calculate the Shapley values efficiently for large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724"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0134CBC-B1F0-922E-7027-BDF2F84CB1B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0DE75D7-1406-203A-1923-A7873AECF90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67022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lnSpcReduction="20000"/>
              </a:bodyPr>
              <a:lstStyle/>
              <a:p>
                <a:r>
                  <a:rPr lang="en-CH" dirty="0">
                    <a:solidFill>
                      <a:srgbClr val="0070C0"/>
                    </a:solidFill>
                  </a:rPr>
                  <a:t>Shapley values are too time-consuming to calculate exactly for large </a:t>
                </a:r>
                <a14:m>
                  <m:oMath xmlns:m="http://schemas.openxmlformats.org/officeDocument/2006/math">
                    <m:r>
                      <a:rPr lang="fr-CH" b="0" i="1" smtClean="0">
                        <a:solidFill>
                          <a:srgbClr val="0070C0"/>
                        </a:solidFill>
                        <a:latin typeface="Cambria Math" panose="02040503050406030204" pitchFamily="18" charset="0"/>
                      </a:rPr>
                      <m:t>𝑛</m:t>
                    </m:r>
                  </m:oMath>
                </a14:m>
                <a:endParaRPr lang="en-CH" dirty="0">
                  <a:solidFill>
                    <a:srgbClr val="0070C0"/>
                  </a:solidFill>
                  <a:hlinkClick r:id="rId2"/>
                </a:endParaRPr>
              </a:p>
              <a:p>
                <a:r>
                  <a:rPr lang="en-CH" dirty="0">
                    <a:solidFill>
                      <a:srgbClr val="0070C0"/>
                    </a:solidFill>
                    <a:hlinkClick r:id="rId2"/>
                  </a:rPr>
                  <a:t>Strumbelj &amp; Kononenko, LNCS, 2011</a:t>
                </a:r>
                <a:r>
                  <a:rPr lang="en-CH" dirty="0">
                    <a:solidFill>
                      <a:srgbClr val="0070C0"/>
                    </a:solidFill>
                  </a:rPr>
                  <a:t> provide a general sampling method</a:t>
                </a:r>
              </a:p>
              <a:p>
                <a:r>
                  <a:rPr lang="en-CH" dirty="0">
                    <a:solidFill>
                      <a:srgbClr val="0070C0"/>
                    </a:solidFill>
                    <a:hlinkClick r:id="rId3"/>
                  </a:rPr>
                  <a:t>Lundberg et al., ICML, 2017</a:t>
                </a:r>
                <a:r>
                  <a:rPr lang="en-CH" dirty="0">
                    <a:solidFill>
                      <a:srgbClr val="0070C0"/>
                    </a:solidFill>
                  </a:rPr>
                  <a:t> provide an efficient sampling method called </a:t>
                </a:r>
                <a:r>
                  <a:rPr lang="en-CH" i="1" dirty="0">
                    <a:solidFill>
                      <a:srgbClr val="0070C0"/>
                    </a:solidFill>
                  </a:rPr>
                  <a:t>Tree SHAP </a:t>
                </a:r>
                <a:r>
                  <a:rPr lang="en-CH" dirty="0">
                    <a:solidFill>
                      <a:srgbClr val="0070C0"/>
                    </a:solidFill>
                  </a:rPr>
                  <a:t>to calculate Shapley values for assemblies of trees (included in XGBoost)</a:t>
                </a:r>
              </a:p>
              <a:p>
                <a:r>
                  <a:rPr lang="en-CH" dirty="0">
                    <a:solidFill>
                      <a:srgbClr val="0070C0"/>
                    </a:solidFill>
                    <a:hlinkClick r:id="rId4"/>
                  </a:rPr>
                  <a:t>Lundberg &amp; Lee, NIPS, 2017</a:t>
                </a:r>
                <a:r>
                  <a:rPr lang="en-CH" dirty="0">
                    <a:solidFill>
                      <a:srgbClr val="0070C0"/>
                    </a:solidFill>
                  </a:rPr>
                  <a:t> provide a unified view of LIME, DeepLIFT, and Shapley values. They also provide Kernel SHAP, a variant of LIME, which outputs Shapley values.</a:t>
                </a:r>
              </a:p>
              <a:p>
                <a:r>
                  <a:rPr lang="en-CH" dirty="0">
                    <a:solidFill>
                      <a:srgbClr val="0070C0"/>
                    </a:solidFill>
                  </a:rPr>
                  <a:t>Python package SHAP (SHapley Additive exPlanations) available on github: </a:t>
                </a:r>
                <a:r>
                  <a:rPr lang="en-CH" dirty="0">
                    <a:solidFill>
                      <a:srgbClr val="0070C0"/>
                    </a:solidFill>
                    <a:hlinkClick r:id="rId5"/>
                  </a:rPr>
                  <a:t>https://github.com/slundberg/shap</a:t>
                </a:r>
                <a:r>
                  <a:rPr lang="en-CH" dirty="0">
                    <a:solidFill>
                      <a:srgbClr val="0070C0"/>
                    </a:solidFill>
                  </a:rPr>
                  <a:t> . It provides </a:t>
                </a:r>
                <a:r>
                  <a:rPr lang="fr-CH" dirty="0">
                    <a:solidFill>
                      <a:srgbClr val="0070C0"/>
                    </a:solidFill>
                  </a:rPr>
                  <a:t>efficient </a:t>
                </a:r>
                <a:r>
                  <a:rPr lang="fr-CH" dirty="0" err="1">
                    <a:solidFill>
                      <a:srgbClr val="0070C0"/>
                    </a:solidFill>
                  </a:rPr>
                  <a:t>calculation</a:t>
                </a:r>
                <a:r>
                  <a:rPr lang="fr-CH" dirty="0">
                    <a:solidFill>
                      <a:srgbClr val="0070C0"/>
                    </a:solidFill>
                  </a:rPr>
                  <a:t> of Shapley values and </a:t>
                </a:r>
                <a:r>
                  <a:rPr lang="fr-CH" dirty="0" err="1">
                    <a:solidFill>
                      <a:srgbClr val="0070C0"/>
                    </a:solidFill>
                  </a:rPr>
                  <a:t>many</a:t>
                </a:r>
                <a:r>
                  <a:rPr lang="fr-CH" dirty="0">
                    <a:solidFill>
                      <a:srgbClr val="0070C0"/>
                    </a:solidFill>
                  </a:rPr>
                  <a:t> diagnostic plots.</a:t>
                </a:r>
                <a:endParaRPr lang="en-CH" dirty="0">
                  <a:solidFill>
                    <a:srgbClr val="0070C0"/>
                  </a:solidFill>
                </a:endParaRPr>
              </a:p>
              <a:p>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6"/>
                <a:stretch>
                  <a:fillRect l="-965" t="-348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7DC44A1-0176-7825-4C28-623943B9299A}"/>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A9C6744-43A9-2921-FAE8-297619F993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17769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lnSpcReduction="10000"/>
          </a:bodyPr>
          <a:lstStyle/>
          <a:p>
            <a:r>
              <a:rPr lang="en-CH" dirty="0">
                <a:solidFill>
                  <a:srgbClr val="0070C0"/>
                </a:solidFill>
              </a:rPr>
              <a:t>Obtain a good classifier by combining many basic, weak classifiers</a:t>
            </a:r>
          </a:p>
          <a:p>
            <a:r>
              <a:rPr lang="en-CH" dirty="0">
                <a:solidFill>
                  <a:srgbClr val="0070C0"/>
                </a:solidFill>
              </a:rPr>
              <a:t>Classifiers have two types of errors:</a:t>
            </a:r>
          </a:p>
          <a:p>
            <a:pPr lvl="1"/>
            <a:r>
              <a:rPr lang="en-CH" dirty="0">
                <a:solidFill>
                  <a:srgbClr val="0070C0"/>
                </a:solidFill>
              </a:rPr>
              <a:t>Bias (e.g. linear classifiers)</a:t>
            </a:r>
          </a:p>
          <a:p>
            <a:pPr lvl="1"/>
            <a:r>
              <a:rPr lang="en-CH" dirty="0">
                <a:solidFill>
                  <a:srgbClr val="0070C0"/>
                </a:solidFill>
              </a:rPr>
              <a:t>Variance (e.g. kNN, trees, unstable classifiers)</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either a high bias and/or high variance</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008F540-DE39-7902-94C4-27DF22ECDF06}"/>
              </a:ext>
            </a:extLst>
          </p:cNvPr>
          <p:cNvSpPr txBox="1"/>
          <p:nvPr/>
        </p:nvSpPr>
        <p:spPr>
          <a:xfrm>
            <a:off x="4211033" y="6229758"/>
            <a:ext cx="2929841" cy="369332"/>
          </a:xfrm>
          <a:prstGeom prst="rect">
            <a:avLst/>
          </a:prstGeom>
          <a:noFill/>
        </p:spPr>
        <p:txBody>
          <a:bodyPr wrap="none" rtlCol="0">
            <a:spAutoFit/>
          </a:bodyPr>
          <a:lstStyle/>
          <a:p>
            <a:r>
              <a:rPr lang="en-CH" dirty="0">
                <a:hlinkClick r:id="rId6"/>
              </a:rPr>
              <a:t>Müller et al. Immunity, 2024</a:t>
            </a:r>
            <a:endParaRPr lang="en-CH" dirty="0"/>
          </a:p>
        </p:txBody>
      </p:sp>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EC1A-6571-2654-6B1D-0AC1403D66C9}"/>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B4B6-DED1-2BAA-0BC7-C0DC653EAC2B}"/>
                  </a:ext>
                </a:extLst>
              </p:cNvPr>
              <p:cNvSpPr>
                <a:spLocks noGrp="1"/>
              </p:cNvSpPr>
              <p:nvPr>
                <p:ph idx="1"/>
              </p:nvPr>
            </p:nvSpPr>
            <p:spPr/>
            <p:txBody>
              <a:bodyPr>
                <a:normAutofit lnSpcReduction="10000"/>
              </a:bodyPr>
              <a:lstStyle/>
              <a:p>
                <a:r>
                  <a:rPr lang="en-CH" dirty="0">
                    <a:solidFill>
                      <a:srgbClr val="0070C0"/>
                    </a:solidFill>
                  </a:rPr>
                  <a:t>Classifiers with high variance can be improved by bootstrapping (sample with replacement) the data items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b="0" i="1" smtClean="0">
                            <a:solidFill>
                              <a:srgbClr val="0070C0"/>
                            </a:solidFill>
                            <a:latin typeface="Cambria Math" panose="02040503050406030204" pitchFamily="18" charset="0"/>
                            <a:ea typeface="Cambria Math" panose="02040503050406030204" pitchFamily="18" charset="0"/>
                          </a:rPr>
                          <m:t>𝑁</m:t>
                        </m:r>
                      </m:sup>
                    </m:sSup>
                  </m:oMath>
                </a14:m>
                <a:r>
                  <a:rPr lang="en-CH" dirty="0">
                    <a:solidFill>
                      <a:srgbClr val="0070C0"/>
                    </a:solidFill>
                  </a:rPr>
                  <a:t>, and training a new classifier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𝐶</m:t>
                        </m:r>
                      </m:e>
                      <m:sub>
                        <m:r>
                          <a:rPr lang="fr-CH" b="0" i="1" smtClean="0">
                            <a:solidFill>
                              <a:srgbClr val="0070C0"/>
                            </a:solidFill>
                            <a:latin typeface="Cambria Math" panose="02040503050406030204" pitchFamily="18" charset="0"/>
                          </a:rPr>
                          <m:t>𝑘</m:t>
                        </m:r>
                      </m:sub>
                    </m:sSub>
                  </m:oMath>
                </a14:m>
                <a:r>
                  <a:rPr lang="en-CH" dirty="0">
                    <a:solidFill>
                      <a:srgbClr val="0070C0"/>
                    </a:solidFill>
                  </a:rPr>
                  <a:t>. This procedure is repeated K-times.</a:t>
                </a:r>
              </a:p>
              <a:p>
                <a:r>
                  <a:rPr lang="en-CH" dirty="0">
                    <a:solidFill>
                      <a:srgbClr val="0070C0"/>
                    </a:solidFill>
                  </a:rPr>
                  <a:t>The voting classifier </a:t>
                </a:r>
                <a14:m>
                  <m:oMath xmlns:m="http://schemas.openxmlformats.org/officeDocument/2006/math">
                    <m:r>
                      <a:rPr lang="fr-CH" b="0" i="1" smtClean="0">
                        <a:solidFill>
                          <a:srgbClr val="0070C0"/>
                        </a:solidFill>
                        <a:latin typeface="Cambria Math" panose="02040503050406030204" pitchFamily="18" charset="0"/>
                      </a:rPr>
                      <m:t>𝐶</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𝑠𝑖𝑔𝑛</m:t>
                    </m:r>
                    <m:d>
                      <m:dPr>
                        <m:ctrlPr>
                          <a:rPr lang="fr-CH" b="0" i="1" smtClean="0">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e>
                        </m:nary>
                      </m:e>
                    </m:d>
                  </m:oMath>
                </a14:m>
                <a:r>
                  <a:rPr lang="en-CH" dirty="0">
                    <a:solidFill>
                      <a:srgbClr val="0070C0"/>
                    </a:solidFill>
                  </a:rPr>
                  <a:t> has lower variance than individual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unstable, and produces better predictions on test sets.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stable (low variance), the voting classifier does not perform better.</a:t>
                </a:r>
              </a:p>
              <a:p>
                <a:r>
                  <a:rPr lang="en-CH" dirty="0">
                    <a:solidFill>
                      <a:srgbClr val="0070C0"/>
                    </a:solidFill>
                  </a:rPr>
                  <a:t>Bagging is not efficient in correcting bias.</a:t>
                </a:r>
              </a:p>
              <a:p>
                <a:r>
                  <a:rPr lang="en-CH" dirty="0">
                    <a:solidFill>
                      <a:srgbClr val="0070C0"/>
                    </a:solidFill>
                  </a:rPr>
                  <a:t>See </a:t>
                </a:r>
                <a:r>
                  <a:rPr lang="en-CH" dirty="0">
                    <a:solidFill>
                      <a:srgbClr val="0070C0"/>
                    </a:solidFill>
                    <a:hlinkClick r:id="rId2"/>
                  </a:rPr>
                  <a:t>Breiman, Machine Learning, 1996</a:t>
                </a:r>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90E8B4B6-DED1-2BAA-0BC7-C0DC653EAC2B}"/>
                  </a:ext>
                </a:extLst>
              </p:cNvPr>
              <p:cNvSpPr>
                <a:spLocks noGrp="1" noRot="1" noChangeAspect="1" noMove="1" noResize="1" noEditPoints="1" noAdjustHandles="1" noChangeArrowheads="1" noChangeShapeType="1" noTextEdit="1"/>
              </p:cNvSpPr>
              <p:nvPr>
                <p:ph idx="1"/>
              </p:nvPr>
            </p:nvSpPr>
            <p:spPr>
              <a:blipFill>
                <a:blip r:embed="rId3"/>
                <a:stretch>
                  <a:fillRect l="-1086" t="-3198" r="-108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EB1613F8-7B5D-3126-2475-E105A3832DC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B6B8EBC-61C3-63DF-AEC4-EA8AA9B4771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8958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D6596-A4F0-CEA2-66DA-425484549073}"/>
              </a:ext>
            </a:extLst>
          </p:cNvPr>
          <p:cNvSpPr>
            <a:spLocks noGrp="1"/>
          </p:cNvSpPr>
          <p:nvPr>
            <p:ph type="title"/>
          </p:nvPr>
        </p:nvSpPr>
        <p:spPr>
          <a:xfrm>
            <a:off x="838200" y="78797"/>
            <a:ext cx="10515600" cy="1325563"/>
          </a:xfrm>
        </p:spPr>
        <p:txBody>
          <a:bodyPr/>
          <a:lstStyle/>
          <a:p>
            <a:r>
              <a:rPr lang="en-CH" dirty="0"/>
              <a:t>Bagging</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BFDD9F0A-E784-0B14-1562-A985EC8BAF13}"/>
                  </a:ext>
                </a:extLst>
              </p:cNvPr>
              <p:cNvSpPr/>
              <p:nvPr/>
            </p:nvSpPr>
            <p:spPr>
              <a:xfrm>
                <a:off x="766618" y="1404360"/>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𝟏</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5" name="Rounded Rectangle 4">
                <a:extLst>
                  <a:ext uri="{FF2B5EF4-FFF2-40B4-BE49-F238E27FC236}">
                    <a16:creationId xmlns:a16="http://schemas.microsoft.com/office/drawing/2014/main" id="{BFDD9F0A-E784-0B14-1562-A985EC8BAF13}"/>
                  </a:ext>
                </a:extLst>
              </p:cNvPr>
              <p:cNvSpPr>
                <a:spLocks noRot="1" noChangeAspect="1" noMove="1" noResize="1" noEditPoints="1" noAdjustHandles="1" noChangeArrowheads="1" noChangeShapeType="1" noTextEdit="1"/>
              </p:cNvSpPr>
              <p:nvPr/>
            </p:nvSpPr>
            <p:spPr>
              <a:xfrm>
                <a:off x="766618" y="1404360"/>
                <a:ext cx="3639127" cy="1117166"/>
              </a:xfrm>
              <a:prstGeom prst="roundRect">
                <a:avLst/>
              </a:prstGeom>
              <a:blipFill>
                <a:blip r:embed="rId2"/>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C3F78CC3-6A89-4200-B4B1-F2D73D1704A6}"/>
                  </a:ext>
                </a:extLst>
              </p:cNvPr>
              <p:cNvSpPr/>
              <p:nvPr/>
            </p:nvSpPr>
            <p:spPr>
              <a:xfrm>
                <a:off x="766618" y="2803669"/>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𝟐</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6" name="Rounded Rectangle 5">
                <a:extLst>
                  <a:ext uri="{FF2B5EF4-FFF2-40B4-BE49-F238E27FC236}">
                    <a16:creationId xmlns:a16="http://schemas.microsoft.com/office/drawing/2014/main" id="{C3F78CC3-6A89-4200-B4B1-F2D73D1704A6}"/>
                  </a:ext>
                </a:extLst>
              </p:cNvPr>
              <p:cNvSpPr>
                <a:spLocks noRot="1" noChangeAspect="1" noMove="1" noResize="1" noEditPoints="1" noAdjustHandles="1" noChangeArrowheads="1" noChangeShapeType="1" noTextEdit="1"/>
              </p:cNvSpPr>
              <p:nvPr/>
            </p:nvSpPr>
            <p:spPr>
              <a:xfrm>
                <a:off x="766618" y="2803669"/>
                <a:ext cx="3639127" cy="1117166"/>
              </a:xfrm>
              <a:prstGeom prst="round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02EBCBE7-C8AA-2966-D476-ABA3501369C9}"/>
                  </a:ext>
                </a:extLst>
              </p:cNvPr>
              <p:cNvSpPr/>
              <p:nvPr/>
            </p:nvSpPr>
            <p:spPr>
              <a:xfrm>
                <a:off x="766618" y="5149706"/>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𝑲</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7" name="Rounded Rectangle 6">
                <a:extLst>
                  <a:ext uri="{FF2B5EF4-FFF2-40B4-BE49-F238E27FC236}">
                    <a16:creationId xmlns:a16="http://schemas.microsoft.com/office/drawing/2014/main" id="{02EBCBE7-C8AA-2966-D476-ABA3501369C9}"/>
                  </a:ext>
                </a:extLst>
              </p:cNvPr>
              <p:cNvSpPr>
                <a:spLocks noRot="1" noChangeAspect="1" noMove="1" noResize="1" noEditPoints="1" noAdjustHandles="1" noChangeArrowheads="1" noChangeShapeType="1" noTextEdit="1"/>
              </p:cNvSpPr>
              <p:nvPr/>
            </p:nvSpPr>
            <p:spPr>
              <a:xfrm>
                <a:off x="766618" y="5149706"/>
                <a:ext cx="3639127" cy="1117166"/>
              </a:xfrm>
              <a:prstGeom prst="roundRect">
                <a:avLst/>
              </a:prstGeom>
              <a:blipFill>
                <a:blip r:embed="rId4"/>
                <a:stretch>
                  <a:fillRect/>
                </a:stretch>
              </a:blipFill>
            </p:spPr>
            <p:txBody>
              <a:bodyPr/>
              <a:lstStyle/>
              <a:p>
                <a:r>
                  <a:rPr lang="en-CH">
                    <a:noFill/>
                  </a:rPr>
                  <a:t> </a:t>
                </a:r>
              </a:p>
            </p:txBody>
          </p:sp>
        </mc:Fallback>
      </mc:AlternateContent>
      <p:sp>
        <p:nvSpPr>
          <p:cNvPr id="8" name="Oval 7">
            <a:extLst>
              <a:ext uri="{FF2B5EF4-FFF2-40B4-BE49-F238E27FC236}">
                <a16:creationId xmlns:a16="http://schemas.microsoft.com/office/drawing/2014/main" id="{F6FDA416-7D0D-2E76-72B5-9BDA80ECC6DB}"/>
              </a:ext>
            </a:extLst>
          </p:cNvPr>
          <p:cNvSpPr/>
          <p:nvPr/>
        </p:nvSpPr>
        <p:spPr>
          <a:xfrm>
            <a:off x="2493818" y="4313380"/>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EDCF338E-EF5A-2CB6-B7AD-38994ED700CD}"/>
              </a:ext>
            </a:extLst>
          </p:cNvPr>
          <p:cNvSpPr/>
          <p:nvPr/>
        </p:nvSpPr>
        <p:spPr>
          <a:xfrm>
            <a:off x="2495127" y="4493488"/>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0907F32D-E4F6-286B-9BEC-D3A375445652}"/>
              </a:ext>
            </a:extLst>
          </p:cNvPr>
          <p:cNvSpPr/>
          <p:nvPr/>
        </p:nvSpPr>
        <p:spPr>
          <a:xfrm>
            <a:off x="2495127" y="4673596"/>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 name="Straight Arrow Connector 11">
            <a:extLst>
              <a:ext uri="{FF2B5EF4-FFF2-40B4-BE49-F238E27FC236}">
                <a16:creationId xmlns:a16="http://schemas.microsoft.com/office/drawing/2014/main" id="{46838845-EE43-27DC-AD22-55D42556B0BB}"/>
              </a:ext>
            </a:extLst>
          </p:cNvPr>
          <p:cNvCxnSpPr>
            <a:stCxn id="5" idx="3"/>
          </p:cNvCxnSpPr>
          <p:nvPr/>
        </p:nvCxnSpPr>
        <p:spPr>
          <a:xfrm>
            <a:off x="4405745" y="1962943"/>
            <a:ext cx="2475346" cy="1242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EA0396-F558-E66E-3CF0-C8E81053BB80}"/>
              </a:ext>
            </a:extLst>
          </p:cNvPr>
          <p:cNvCxnSpPr>
            <a:cxnSpLocks/>
          </p:cNvCxnSpPr>
          <p:nvPr/>
        </p:nvCxnSpPr>
        <p:spPr>
          <a:xfrm>
            <a:off x="4405745" y="3408433"/>
            <a:ext cx="2475346" cy="20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6A14B3A-B144-C5CE-86E1-2C3B731C6D9A}"/>
              </a:ext>
            </a:extLst>
          </p:cNvPr>
          <p:cNvCxnSpPr>
            <a:cxnSpLocks/>
          </p:cNvCxnSpPr>
          <p:nvPr/>
        </p:nvCxnSpPr>
        <p:spPr>
          <a:xfrm flipV="1">
            <a:off x="4405745" y="3632415"/>
            <a:ext cx="2475346" cy="2075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979090D-2E74-9930-F9C0-54D57FECC3AF}"/>
                  </a:ext>
                </a:extLst>
              </p:cNvPr>
              <p:cNvSpPr/>
              <p:nvPr/>
            </p:nvSpPr>
            <p:spPr>
              <a:xfrm>
                <a:off x="6889017" y="2485846"/>
                <a:ext cx="4536365" cy="1865739"/>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14:m>
                  <m:oMath xmlns:m="http://schemas.openxmlformats.org/officeDocument/2006/math">
                    <m:r>
                      <a:rPr lang="fr-CH" b="0" i="1" smtClean="0">
                        <a:solidFill>
                          <a:srgbClr val="0070C0"/>
                        </a:solidFill>
                        <a:latin typeface="Cambria Math" panose="02040503050406030204" pitchFamily="18" charset="0"/>
                      </a:rPr>
                      <m:t>𝑀</m:t>
                    </m:r>
                    <m:r>
                      <a:rPr lang="fr-CH" i="1" smtClean="0">
                        <a:solidFill>
                          <a:srgbClr val="0070C0"/>
                        </a:solidFill>
                        <a:latin typeface="Cambria Math" panose="02040503050406030204" pitchFamily="18" charset="0"/>
                      </a:rPr>
                      <m:t>=</m:t>
                    </m:r>
                    <m:r>
                      <a:rPr lang="fr-CH" i="1" smtClean="0">
                        <a:solidFill>
                          <a:srgbClr val="0070C0"/>
                        </a:solidFill>
                        <a:latin typeface="Cambria Math" panose="02040503050406030204" pitchFamily="18" charset="0"/>
                      </a:rPr>
                      <m:t>𝑠𝑖𝑔𝑛</m:t>
                    </m:r>
                    <m:d>
                      <m:dPr>
                        <m:ctrlPr>
                          <a:rPr lang="fr-CH" i="1">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e>
                    </m:d>
                  </m:oMath>
                </a14:m>
                <a:r>
                  <a:rPr lang="en-CH" b="1" dirty="0">
                    <a:ln/>
                    <a:solidFill>
                      <a:schemeClr val="tx1"/>
                    </a:solidFill>
                  </a:rPr>
                  <a:t>; Classification</a:t>
                </a:r>
              </a:p>
              <a:p>
                <a:pPr algn="ctr"/>
                <a14:m>
                  <m:oMath xmlns:m="http://schemas.openxmlformats.org/officeDocument/2006/math">
                    <m:r>
                      <a:rPr lang="fr-CH" b="0" i="1" smtClean="0">
                        <a:solidFill>
                          <a:srgbClr val="0070C0"/>
                        </a:solidFill>
                        <a:latin typeface="Cambria Math" panose="02040503050406030204" pitchFamily="18" charset="0"/>
                      </a:rPr>
                      <m:t>𝑀</m:t>
                    </m:r>
                    <m:r>
                      <a:rPr lang="fr-CH" b="0" i="1" smtClean="0">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oMath>
                </a14:m>
                <a:r>
                  <a:rPr lang="en-CH" b="1" dirty="0">
                    <a:ln/>
                    <a:solidFill>
                      <a:schemeClr val="tx1"/>
                    </a:solidFill>
                  </a:rPr>
                  <a:t>; Regression</a:t>
                </a:r>
              </a:p>
            </p:txBody>
          </p:sp>
        </mc:Choice>
        <mc:Fallback xmlns="">
          <p:sp>
            <p:nvSpPr>
              <p:cNvPr id="17" name="Rounded Rectangle 16">
                <a:extLst>
                  <a:ext uri="{FF2B5EF4-FFF2-40B4-BE49-F238E27FC236}">
                    <a16:creationId xmlns:a16="http://schemas.microsoft.com/office/drawing/2014/main" id="{6979090D-2E74-9930-F9C0-54D57FECC3AF}"/>
                  </a:ext>
                </a:extLst>
              </p:cNvPr>
              <p:cNvSpPr>
                <a:spLocks noRot="1" noChangeAspect="1" noMove="1" noResize="1" noEditPoints="1" noAdjustHandles="1" noChangeArrowheads="1" noChangeShapeType="1" noTextEdit="1"/>
              </p:cNvSpPr>
              <p:nvPr/>
            </p:nvSpPr>
            <p:spPr>
              <a:xfrm>
                <a:off x="6889017" y="2485846"/>
                <a:ext cx="4536365" cy="1865739"/>
              </a:xfrm>
              <a:prstGeom prst="roundRect">
                <a:avLst/>
              </a:prstGeom>
              <a:blipFill>
                <a:blip r:embed="rId5"/>
                <a:stretch>
                  <a:fillRect/>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CED436D4-3FFA-3700-9AAB-9E00D500C48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CC7229EF-2B50-66EA-B5EB-BBD40213A1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70939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885B-AB8E-E6FC-B393-D87ACEFFC7B9}"/>
              </a:ext>
            </a:extLst>
          </p:cNvPr>
          <p:cNvSpPr>
            <a:spLocks noGrp="1"/>
          </p:cNvSpPr>
          <p:nvPr>
            <p:ph type="title"/>
          </p:nvPr>
        </p:nvSpPr>
        <p:spPr>
          <a:xfrm>
            <a:off x="838200" y="69562"/>
            <a:ext cx="10515600" cy="1020330"/>
          </a:xfrm>
        </p:spPr>
        <p:txBody>
          <a:bodyPr/>
          <a:lstStyle/>
          <a:p>
            <a:r>
              <a:rPr lang="en-CH" dirty="0"/>
              <a:t>Bagging</a:t>
            </a:r>
          </a:p>
        </p:txBody>
      </p:sp>
      <p:sp>
        <p:nvSpPr>
          <p:cNvPr id="5" name="TextBox 4">
            <a:extLst>
              <a:ext uri="{FF2B5EF4-FFF2-40B4-BE49-F238E27FC236}">
                <a16:creationId xmlns:a16="http://schemas.microsoft.com/office/drawing/2014/main" id="{75B6CAC5-20BE-4266-2CB0-005FE949E47F}"/>
              </a:ext>
            </a:extLst>
          </p:cNvPr>
          <p:cNvSpPr txBox="1"/>
          <p:nvPr/>
        </p:nvSpPr>
        <p:spPr>
          <a:xfrm>
            <a:off x="5525654" y="4901880"/>
            <a:ext cx="902811" cy="369332"/>
          </a:xfrm>
          <a:prstGeom prst="rect">
            <a:avLst/>
          </a:prstGeom>
          <a:noFill/>
        </p:spPr>
        <p:txBody>
          <a:bodyPr wrap="none" rtlCol="0">
            <a:spAutoFit/>
          </a:bodyPr>
          <a:lstStyle/>
          <a:p>
            <a:r>
              <a:rPr lang="en-CH" dirty="0"/>
              <a:t>K = 100</a:t>
            </a:r>
          </a:p>
        </p:txBody>
      </p:sp>
      <p:pic>
        <p:nvPicPr>
          <p:cNvPr id="7" name="Picture 6">
            <a:extLst>
              <a:ext uri="{FF2B5EF4-FFF2-40B4-BE49-F238E27FC236}">
                <a16:creationId xmlns:a16="http://schemas.microsoft.com/office/drawing/2014/main" id="{5EBDF14A-7990-4094-F0EB-3502D8360BC8}"/>
              </a:ext>
            </a:extLst>
          </p:cNvPr>
          <p:cNvPicPr>
            <a:picLocks noChangeAspect="1"/>
          </p:cNvPicPr>
          <p:nvPr/>
        </p:nvPicPr>
        <p:blipFill>
          <a:blip r:embed="rId2"/>
          <a:stretch>
            <a:fillRect/>
          </a:stretch>
        </p:blipFill>
        <p:spPr>
          <a:xfrm>
            <a:off x="1002147" y="3390802"/>
            <a:ext cx="4031671" cy="3022156"/>
          </a:xfrm>
          <a:prstGeom prst="rect">
            <a:avLst/>
          </a:prstGeom>
        </p:spPr>
      </p:pic>
      <p:pic>
        <p:nvPicPr>
          <p:cNvPr id="9" name="Picture 8">
            <a:extLst>
              <a:ext uri="{FF2B5EF4-FFF2-40B4-BE49-F238E27FC236}">
                <a16:creationId xmlns:a16="http://schemas.microsoft.com/office/drawing/2014/main" id="{29C9C741-A396-4521-F7E5-48BDE68DED77}"/>
              </a:ext>
            </a:extLst>
          </p:cNvPr>
          <p:cNvPicPr>
            <a:picLocks noChangeAspect="1"/>
          </p:cNvPicPr>
          <p:nvPr/>
        </p:nvPicPr>
        <p:blipFill>
          <a:blip r:embed="rId3"/>
          <a:stretch>
            <a:fillRect/>
          </a:stretch>
        </p:blipFill>
        <p:spPr>
          <a:xfrm>
            <a:off x="1717964" y="1152765"/>
            <a:ext cx="2900218" cy="2175164"/>
          </a:xfrm>
          <a:prstGeom prst="rect">
            <a:avLst/>
          </a:prstGeom>
        </p:spPr>
      </p:pic>
      <p:sp>
        <p:nvSpPr>
          <p:cNvPr id="10" name="TextBox 9">
            <a:extLst>
              <a:ext uri="{FF2B5EF4-FFF2-40B4-BE49-F238E27FC236}">
                <a16:creationId xmlns:a16="http://schemas.microsoft.com/office/drawing/2014/main" id="{4223D999-A72D-AE21-A286-DC77285971B6}"/>
              </a:ext>
            </a:extLst>
          </p:cNvPr>
          <p:cNvSpPr txBox="1"/>
          <p:nvPr/>
        </p:nvSpPr>
        <p:spPr>
          <a:xfrm>
            <a:off x="5649086" y="2240347"/>
            <a:ext cx="655949" cy="369332"/>
          </a:xfrm>
          <a:prstGeom prst="rect">
            <a:avLst/>
          </a:prstGeom>
          <a:noFill/>
        </p:spPr>
        <p:txBody>
          <a:bodyPr wrap="none" rtlCol="0">
            <a:spAutoFit/>
          </a:bodyPr>
          <a:lstStyle/>
          <a:p>
            <a:r>
              <a:rPr lang="en-CH" dirty="0"/>
              <a:t>K = 1</a:t>
            </a:r>
          </a:p>
        </p:txBody>
      </p:sp>
      <p:pic>
        <p:nvPicPr>
          <p:cNvPr id="11" name="Picture 10">
            <a:extLst>
              <a:ext uri="{FF2B5EF4-FFF2-40B4-BE49-F238E27FC236}">
                <a16:creationId xmlns:a16="http://schemas.microsoft.com/office/drawing/2014/main" id="{72B8944F-2A9C-2D51-6400-4A1F6180B6CA}"/>
              </a:ext>
            </a:extLst>
          </p:cNvPr>
          <p:cNvPicPr>
            <a:picLocks noChangeAspect="1"/>
          </p:cNvPicPr>
          <p:nvPr/>
        </p:nvPicPr>
        <p:blipFill>
          <a:blip r:embed="rId4"/>
          <a:stretch>
            <a:fillRect/>
          </a:stretch>
        </p:blipFill>
        <p:spPr>
          <a:xfrm>
            <a:off x="7286862" y="1089892"/>
            <a:ext cx="3054927" cy="2289985"/>
          </a:xfrm>
          <a:prstGeom prst="rect">
            <a:avLst/>
          </a:prstGeom>
        </p:spPr>
      </p:pic>
      <p:pic>
        <p:nvPicPr>
          <p:cNvPr id="12" name="Picture 11">
            <a:extLst>
              <a:ext uri="{FF2B5EF4-FFF2-40B4-BE49-F238E27FC236}">
                <a16:creationId xmlns:a16="http://schemas.microsoft.com/office/drawing/2014/main" id="{4B5C6411-C332-836A-B485-089774350D92}"/>
              </a:ext>
            </a:extLst>
          </p:cNvPr>
          <p:cNvPicPr>
            <a:picLocks noChangeAspect="1"/>
          </p:cNvPicPr>
          <p:nvPr/>
        </p:nvPicPr>
        <p:blipFill>
          <a:blip r:embed="rId5"/>
          <a:stretch>
            <a:fillRect/>
          </a:stretch>
        </p:blipFill>
        <p:spPr>
          <a:xfrm>
            <a:off x="6903460" y="3464433"/>
            <a:ext cx="4031671" cy="3022156"/>
          </a:xfrm>
          <a:prstGeom prst="rect">
            <a:avLst/>
          </a:prstGeom>
        </p:spPr>
      </p:pic>
      <p:pic>
        <p:nvPicPr>
          <p:cNvPr id="3" name="Picture 2">
            <a:extLst>
              <a:ext uri="{FF2B5EF4-FFF2-40B4-BE49-F238E27FC236}">
                <a16:creationId xmlns:a16="http://schemas.microsoft.com/office/drawing/2014/main" id="{73502992-4A67-2EDB-B50E-5EE5E9FA9411}"/>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2F2AC63A-FA8B-44D3-E211-D15E9186BCE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66568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41012</TotalTime>
  <Words>4168</Words>
  <Application>Microsoft Macintosh PowerPoint</Application>
  <PresentationFormat>Widescreen</PresentationFormat>
  <Paragraphs>489</Paragraphs>
  <Slides>60</Slides>
  <Notes>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Aptos</vt:lpstr>
      <vt:lpstr>Aptos Display</vt:lpstr>
      <vt:lpstr>Arial</vt:lpstr>
      <vt:lpstr>Calibri</vt:lpstr>
      <vt:lpstr>Cambria Math</vt:lpstr>
      <vt:lpstr>Office Theme</vt:lpstr>
      <vt:lpstr>Trees</vt:lpstr>
      <vt:lpstr>PowerPoint Presentation</vt:lpstr>
      <vt:lpstr>Trees</vt:lpstr>
      <vt:lpstr>Trees</vt:lpstr>
      <vt:lpstr>Tree hyperparamters</vt:lpstr>
      <vt:lpstr>Bagging and Boosting</vt:lpstr>
      <vt:lpstr>Bagging</vt:lpstr>
      <vt:lpstr>Bagging</vt:lpstr>
      <vt:lpstr>Bagging</vt:lpstr>
      <vt:lpstr>Random Forest</vt:lpstr>
      <vt:lpstr>Random Forest</vt:lpstr>
      <vt:lpstr>Boosting</vt:lpstr>
      <vt:lpstr>AdaBoost</vt:lpstr>
      <vt:lpstr>AdaBoost</vt:lpstr>
      <vt:lpstr>Gradient Boosting</vt:lpstr>
      <vt:lpstr>XGBoost: a scalable and flexible gradient boosting system </vt:lpstr>
      <vt:lpstr>XGBoost</vt:lpstr>
      <vt:lpstr>XGBoost (for tree base classifiers)</vt:lpstr>
      <vt:lpstr>XGBoost</vt:lpstr>
      <vt:lpstr>XGBoost</vt:lpstr>
      <vt:lpstr>XGBoost</vt:lpstr>
      <vt:lpstr>XGBoost</vt:lpstr>
      <vt:lpstr>XGBoost</vt:lpstr>
      <vt:lpstr>XGBoost Hyperparameters</vt:lpstr>
      <vt:lpstr>XGBoost</vt:lpstr>
      <vt:lpstr>XGBoost +/-</vt:lpstr>
      <vt:lpstr>Hyperparameters</vt:lpstr>
      <vt:lpstr>Hyperparameter optimization</vt:lpstr>
      <vt:lpstr>Hyperparameter optimization and CV</vt:lpstr>
      <vt:lpstr>Hyperparameter optimization</vt:lpstr>
      <vt:lpstr>Hyperopt</vt:lpstr>
      <vt:lpstr>Hyperopt’s model-based algorithm</vt:lpstr>
      <vt:lpstr>Hyperopt’s GP algorithm</vt:lpstr>
      <vt:lpstr>Hyperopt’s TPE algorithm</vt:lpstr>
      <vt:lpstr>Hyperopt Iterations</vt:lpstr>
      <vt:lpstr>Nested Cross-Validation (CV)</vt:lpstr>
      <vt:lpstr>Nested Cross-Validation (CV)</vt:lpstr>
      <vt:lpstr>Nested Cross-Validation (CV)</vt:lpstr>
      <vt:lpstr>Nested Cross-Validation (CV)</vt:lpstr>
      <vt:lpstr>Interpretable Machine Learning (IML)</vt:lpstr>
      <vt:lpstr>Interpretable Machine Learning (IML)</vt:lpstr>
      <vt:lpstr>Interpretable Machine Learning (IML)</vt:lpstr>
      <vt:lpstr>Interpretable Machine Learning (IML)</vt:lpstr>
      <vt:lpstr>Interpretable Machine Learning (IML)</vt:lpstr>
      <vt:lpstr>Interpretable Machine Learning (IML)</vt:lpstr>
      <vt:lpstr>IML Guidelines</vt:lpstr>
      <vt:lpstr>IML</vt:lpstr>
      <vt:lpstr>LIME</vt:lpstr>
      <vt:lpstr>LIME</vt:lpstr>
      <vt:lpstr>LIME</vt:lpstr>
      <vt:lpstr>LIME</vt:lpstr>
      <vt:lpstr>LIME: local interpretation</vt:lpstr>
      <vt:lpstr>LIME : local interpretation</vt:lpstr>
      <vt:lpstr>LIME : global interpretation</vt:lpstr>
      <vt:lpstr>Shapley Values</vt:lpstr>
      <vt:lpstr>Shapley Values</vt:lpstr>
      <vt:lpstr>Shapley Values</vt:lpstr>
      <vt:lpstr>Shapley Values for ML</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49</cp:revision>
  <dcterms:created xsi:type="dcterms:W3CDTF">2024-07-02T07:56:07Z</dcterms:created>
  <dcterms:modified xsi:type="dcterms:W3CDTF">2024-09-28T15:46:37Z</dcterms:modified>
</cp:coreProperties>
</file>